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7"/>
  </p:notesMasterIdLst>
  <p:sldIdLst>
    <p:sldId id="393" r:id="rId2"/>
    <p:sldId id="396" r:id="rId3"/>
    <p:sldId id="397" r:id="rId4"/>
    <p:sldId id="398" r:id="rId5"/>
    <p:sldId id="358" r:id="rId6"/>
    <p:sldId id="359" r:id="rId7"/>
    <p:sldId id="361" r:id="rId8"/>
    <p:sldId id="362" r:id="rId9"/>
    <p:sldId id="360" r:id="rId10"/>
    <p:sldId id="334" r:id="rId11"/>
    <p:sldId id="395" r:id="rId12"/>
    <p:sldId id="313" r:id="rId13"/>
    <p:sldId id="314" r:id="rId14"/>
    <p:sldId id="315" r:id="rId15"/>
    <p:sldId id="316" r:id="rId16"/>
    <p:sldId id="317" r:id="rId17"/>
    <p:sldId id="318" r:id="rId18"/>
    <p:sldId id="319" r:id="rId19"/>
    <p:sldId id="325" r:id="rId20"/>
    <p:sldId id="326" r:id="rId21"/>
    <p:sldId id="371" r:id="rId22"/>
    <p:sldId id="400" r:id="rId23"/>
    <p:sldId id="401" r:id="rId24"/>
    <p:sldId id="402" r:id="rId25"/>
    <p:sldId id="363"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33CC33"/>
    <a:srgbClr val="969696"/>
    <a:srgbClr val="990000"/>
    <a:srgbClr val="009900"/>
    <a:srgbClr val="CC3300"/>
    <a:srgbClr val="9900C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44" autoAdjust="0"/>
    <p:restoredTop sz="94660"/>
  </p:normalViewPr>
  <p:slideViewPr>
    <p:cSldViewPr>
      <p:cViewPr>
        <p:scale>
          <a:sx n="68" d="100"/>
          <a:sy n="68" d="100"/>
        </p:scale>
        <p:origin x="-1212" y="-22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1157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4301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57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1157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8BFDD4D8-5996-46DB-8C51-E2E4D92E285E}" type="slidenum">
              <a:rPr lang="en-US"/>
              <a:pPr>
                <a:defRPr/>
              </a:pPr>
              <a:t>‹#›</a:t>
            </a:fld>
            <a:endParaRPr lang="en-US"/>
          </a:p>
        </p:txBody>
      </p:sp>
    </p:spTree>
    <p:extLst>
      <p:ext uri="{BB962C8B-B14F-4D97-AF65-F5344CB8AC3E}">
        <p14:creationId xmlns:p14="http://schemas.microsoft.com/office/powerpoint/2010/main" val="32449738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F1638C0-0848-4ABB-846B-4F42F1B32574}" type="slidenum">
              <a:rPr lang="en-US" smtClean="0">
                <a:latin typeface="Times New Roman" pitchFamily="18" charset="0"/>
              </a:rPr>
              <a:pPr/>
              <a:t>4</a:t>
            </a:fld>
            <a:endParaRPr lang="en-US" smtClean="0">
              <a:latin typeface="Times New Roman" pitchFamily="18" charset="0"/>
            </a:endParaRPr>
          </a:p>
        </p:txBody>
      </p:sp>
      <p:sp>
        <p:nvSpPr>
          <p:cNvPr id="44035" name="Rectangle 2"/>
          <p:cNvSpPr>
            <a:spLocks noChangeArrowheads="1"/>
          </p:cNvSpPr>
          <p:nvPr/>
        </p:nvSpPr>
        <p:spPr bwMode="auto">
          <a:xfrm>
            <a:off x="3886200" y="-1588"/>
            <a:ext cx="29718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1" hangingPunct="1"/>
            <a:endParaRPr lang="en-US" sz="2400">
              <a:latin typeface="Times New Roman" pitchFamily="18" charset="0"/>
            </a:endParaRPr>
          </a:p>
        </p:txBody>
      </p:sp>
      <p:sp>
        <p:nvSpPr>
          <p:cNvPr id="44036" name="Rectangle 3"/>
          <p:cNvSpPr>
            <a:spLocks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latin typeface="Times New Roman" pitchFamily="18" charset="0"/>
              </a:rPr>
              <a:t>8</a:t>
            </a:r>
          </a:p>
        </p:txBody>
      </p:sp>
      <p:sp>
        <p:nvSpPr>
          <p:cNvPr id="44037" name="Rectangle 4"/>
          <p:cNvSpPr>
            <a:spLocks noChangeArrowheads="1"/>
          </p:cNvSpPr>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1" hangingPunct="1"/>
            <a:endParaRPr lang="en-US" sz="2400">
              <a:latin typeface="Times New Roman" pitchFamily="18" charset="0"/>
            </a:endParaRPr>
          </a:p>
        </p:txBody>
      </p:sp>
      <p:sp>
        <p:nvSpPr>
          <p:cNvPr id="44038" name="Rectangle 5"/>
          <p:cNvSpPr>
            <a:spLocks noChangeArrowheads="1"/>
          </p:cNvSpPr>
          <p:nvPr/>
        </p:nvSpPr>
        <p:spPr bwMode="auto">
          <a:xfrm>
            <a:off x="0" y="-1588"/>
            <a:ext cx="29718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1" hangingPunct="1"/>
            <a:endParaRPr lang="en-US" sz="2400">
              <a:latin typeface="Times New Roman" pitchFamily="18" charset="0"/>
            </a:endParaRPr>
          </a:p>
        </p:txBody>
      </p:sp>
      <p:sp>
        <p:nvSpPr>
          <p:cNvPr id="44039" name="Rectangle 6"/>
          <p:cNvSpPr>
            <a:spLocks noChangeArrowheads="1" noTextEdit="1"/>
          </p:cNvSpPr>
          <p:nvPr>
            <p:ph type="sldImg"/>
          </p:nvPr>
        </p:nvSpPr>
        <p:spPr>
          <a:xfrm>
            <a:off x="1150938" y="692150"/>
            <a:ext cx="4556125" cy="3416300"/>
          </a:xfrm>
          <a:ln w="12700" cap="flat">
            <a:solidFill>
              <a:schemeClr val="tx1"/>
            </a:solidFill>
          </a:ln>
        </p:spPr>
      </p:sp>
      <p:sp>
        <p:nvSpPr>
          <p:cNvPr id="44040" name="Rectangle 7"/>
          <p:cNvSpPr>
            <a:spLocks noGrp="1" noChangeArrowheads="1"/>
          </p:cNvSpPr>
          <p:nvPr>
            <p:ph type="body" idx="1"/>
          </p:nvPr>
        </p:nvSpPr>
        <p:spPr>
          <a:xfrm>
            <a:off x="914400" y="4341813"/>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86A8245-889D-43AB-A235-88634736804B}" type="slidenum">
              <a:rPr lang="en-US" smtClean="0">
                <a:latin typeface="Times New Roman" pitchFamily="18" charset="0"/>
              </a:rPr>
              <a:pPr/>
              <a:t>19</a:t>
            </a:fld>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BD3C4F3-0459-4F4A-83C8-2066A8091BDA}" type="slidenum">
              <a:rPr lang="en-US" smtClean="0">
                <a:latin typeface="Times New Roman" pitchFamily="18" charset="0"/>
              </a:rPr>
              <a:pPr/>
              <a:t>20</a:t>
            </a:fld>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F1638C0-0848-4ABB-846B-4F42F1B32574}" type="slidenum">
              <a:rPr lang="en-US" smtClean="0">
                <a:latin typeface="Times New Roman" pitchFamily="18" charset="0"/>
              </a:rPr>
              <a:pPr/>
              <a:t>10</a:t>
            </a:fld>
            <a:endParaRPr lang="en-US" smtClean="0">
              <a:latin typeface="Times New Roman" pitchFamily="18" charset="0"/>
            </a:endParaRPr>
          </a:p>
        </p:txBody>
      </p:sp>
      <p:sp>
        <p:nvSpPr>
          <p:cNvPr id="44035" name="Rectangle 2"/>
          <p:cNvSpPr>
            <a:spLocks noChangeArrowheads="1"/>
          </p:cNvSpPr>
          <p:nvPr/>
        </p:nvSpPr>
        <p:spPr bwMode="auto">
          <a:xfrm>
            <a:off x="3886200" y="-1588"/>
            <a:ext cx="29718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1" hangingPunct="1"/>
            <a:endParaRPr lang="en-US" sz="2400">
              <a:latin typeface="Times New Roman" pitchFamily="18" charset="0"/>
            </a:endParaRPr>
          </a:p>
        </p:txBody>
      </p:sp>
      <p:sp>
        <p:nvSpPr>
          <p:cNvPr id="44036" name="Rectangle 3"/>
          <p:cNvSpPr>
            <a:spLocks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latin typeface="Times New Roman" pitchFamily="18" charset="0"/>
              </a:rPr>
              <a:t>8</a:t>
            </a:r>
          </a:p>
        </p:txBody>
      </p:sp>
      <p:sp>
        <p:nvSpPr>
          <p:cNvPr id="44037" name="Rectangle 4"/>
          <p:cNvSpPr>
            <a:spLocks noChangeArrowheads="1"/>
          </p:cNvSpPr>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1" hangingPunct="1"/>
            <a:endParaRPr lang="en-US" sz="2400">
              <a:latin typeface="Times New Roman" pitchFamily="18" charset="0"/>
            </a:endParaRPr>
          </a:p>
        </p:txBody>
      </p:sp>
      <p:sp>
        <p:nvSpPr>
          <p:cNvPr id="44038" name="Rectangle 5"/>
          <p:cNvSpPr>
            <a:spLocks noChangeArrowheads="1"/>
          </p:cNvSpPr>
          <p:nvPr/>
        </p:nvSpPr>
        <p:spPr bwMode="auto">
          <a:xfrm>
            <a:off x="0" y="-1588"/>
            <a:ext cx="29718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1" hangingPunct="1"/>
            <a:endParaRPr lang="en-US" sz="2400">
              <a:latin typeface="Times New Roman" pitchFamily="18" charset="0"/>
            </a:endParaRPr>
          </a:p>
        </p:txBody>
      </p:sp>
      <p:sp>
        <p:nvSpPr>
          <p:cNvPr id="44039" name="Rectangle 6"/>
          <p:cNvSpPr>
            <a:spLocks noChangeArrowheads="1" noTextEdit="1"/>
          </p:cNvSpPr>
          <p:nvPr>
            <p:ph type="sldImg"/>
          </p:nvPr>
        </p:nvSpPr>
        <p:spPr>
          <a:xfrm>
            <a:off x="1150938" y="692150"/>
            <a:ext cx="4556125" cy="3416300"/>
          </a:xfrm>
          <a:ln w="12700" cap="flat">
            <a:solidFill>
              <a:schemeClr val="tx1"/>
            </a:solidFill>
          </a:ln>
        </p:spPr>
      </p:sp>
      <p:sp>
        <p:nvSpPr>
          <p:cNvPr id="44040" name="Rectangle 7"/>
          <p:cNvSpPr>
            <a:spLocks noGrp="1" noChangeArrowheads="1"/>
          </p:cNvSpPr>
          <p:nvPr>
            <p:ph type="body" idx="1"/>
          </p:nvPr>
        </p:nvSpPr>
        <p:spPr>
          <a:xfrm>
            <a:off x="914400" y="4341813"/>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BF49C91-103D-4934-9FE9-9F541A105E91}" type="slidenum">
              <a:rPr lang="en-US" smtClean="0">
                <a:latin typeface="Times New Roman" pitchFamily="18" charset="0"/>
              </a:rPr>
              <a:pPr/>
              <a:t>12</a:t>
            </a:fld>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ABBAB4-49CD-44D7-AEF3-BC65FA7DCA14}" type="slidenum">
              <a:rPr lang="en-US" smtClean="0">
                <a:latin typeface="Times New Roman" pitchFamily="18" charset="0"/>
              </a:rPr>
              <a:pPr/>
              <a:t>13</a:t>
            </a:fld>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35CF8A2-87F6-4012-B9A3-081DA0A28860}" type="slidenum">
              <a:rPr lang="en-US" smtClean="0">
                <a:latin typeface="Times New Roman" pitchFamily="18" charset="0"/>
              </a:rPr>
              <a:pPr/>
              <a:t>14</a:t>
            </a:fld>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0185ECC-014A-4955-AC86-4C9028C067C1}" type="slidenum">
              <a:rPr lang="en-US" smtClean="0">
                <a:latin typeface="Times New Roman" pitchFamily="18" charset="0"/>
              </a:rPr>
              <a:pPr/>
              <a:t>15</a:t>
            </a:fld>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C96860F-FBF3-4EA6-98F7-0B3F3346686F}" type="slidenum">
              <a:rPr lang="en-US" smtClean="0">
                <a:latin typeface="Times New Roman" pitchFamily="18" charset="0"/>
              </a:rPr>
              <a:pPr/>
              <a:t>16</a:t>
            </a:fld>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3AE0E8-82F9-415D-BCE2-A4845A8C643E}" type="slidenum">
              <a:rPr lang="en-US" smtClean="0">
                <a:latin typeface="Times New Roman" pitchFamily="18" charset="0"/>
              </a:rPr>
              <a:pPr/>
              <a:t>17</a:t>
            </a:fld>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58F7B0C-6BB3-478D-9C58-C4D871CB680F}" type="slidenum">
              <a:rPr lang="en-US" smtClean="0">
                <a:latin typeface="Times New Roman" pitchFamily="18" charset="0"/>
              </a:rPr>
              <a:pPr/>
              <a:t>18</a:t>
            </a:fld>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E32FD98F-85BF-4613-9FA9-D46CC3117A85}" type="slidenum">
              <a:rPr lang="en-US"/>
              <a:pPr>
                <a:defRPr/>
              </a:pPr>
              <a:t>‹#›</a:t>
            </a:fld>
            <a:endParaRPr lang="en-US"/>
          </a:p>
        </p:txBody>
      </p:sp>
    </p:spTree>
    <p:extLst>
      <p:ext uri="{BB962C8B-B14F-4D97-AF65-F5344CB8AC3E}">
        <p14:creationId xmlns:p14="http://schemas.microsoft.com/office/powerpoint/2010/main" val="110162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EC53679-BA76-4583-8D5C-ACE8712C34EC}" type="slidenum">
              <a:rPr lang="en-US"/>
              <a:pPr>
                <a:defRPr/>
              </a:pPr>
              <a:t>‹#›</a:t>
            </a:fld>
            <a:endParaRPr lang="en-US"/>
          </a:p>
        </p:txBody>
      </p:sp>
    </p:spTree>
    <p:extLst>
      <p:ext uri="{BB962C8B-B14F-4D97-AF65-F5344CB8AC3E}">
        <p14:creationId xmlns:p14="http://schemas.microsoft.com/office/powerpoint/2010/main" val="309877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9B87630-33F7-4F8A-963E-A4CB09FFB305}" type="slidenum">
              <a:rPr lang="en-US"/>
              <a:pPr>
                <a:defRPr/>
              </a:pPr>
              <a:t>‹#›</a:t>
            </a:fld>
            <a:endParaRPr lang="en-US"/>
          </a:p>
        </p:txBody>
      </p:sp>
    </p:spTree>
    <p:extLst>
      <p:ext uri="{BB962C8B-B14F-4D97-AF65-F5344CB8AC3E}">
        <p14:creationId xmlns:p14="http://schemas.microsoft.com/office/powerpoint/2010/main" val="3251795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5BC967B-987A-4362-B072-8AF5E3155035}" type="slidenum">
              <a:rPr lang="en-US"/>
              <a:pPr>
                <a:defRPr/>
              </a:pPr>
              <a:t>‹#›</a:t>
            </a:fld>
            <a:endParaRPr lang="en-US"/>
          </a:p>
        </p:txBody>
      </p:sp>
    </p:spTree>
    <p:extLst>
      <p:ext uri="{BB962C8B-B14F-4D97-AF65-F5344CB8AC3E}">
        <p14:creationId xmlns:p14="http://schemas.microsoft.com/office/powerpoint/2010/main" val="273815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AFE9383-BC91-400B-AAC2-F2036FE81550}" type="slidenum">
              <a:rPr lang="en-US"/>
              <a:pPr>
                <a:defRPr/>
              </a:pPr>
              <a:t>‹#›</a:t>
            </a:fld>
            <a:endParaRPr lang="en-US"/>
          </a:p>
        </p:txBody>
      </p:sp>
    </p:spTree>
    <p:extLst>
      <p:ext uri="{BB962C8B-B14F-4D97-AF65-F5344CB8AC3E}">
        <p14:creationId xmlns:p14="http://schemas.microsoft.com/office/powerpoint/2010/main" val="27459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998F02DE-112F-4DAE-A252-223EA6797FC2}" type="slidenum">
              <a:rPr lang="en-US"/>
              <a:pPr>
                <a:defRPr/>
              </a:pPr>
              <a:t>‹#›</a:t>
            </a:fld>
            <a:endParaRPr lang="en-US"/>
          </a:p>
        </p:txBody>
      </p:sp>
    </p:spTree>
    <p:extLst>
      <p:ext uri="{BB962C8B-B14F-4D97-AF65-F5344CB8AC3E}">
        <p14:creationId xmlns:p14="http://schemas.microsoft.com/office/powerpoint/2010/main" val="560460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5FA4700-C5E8-4DB4-A142-12996E82AEFE}" type="slidenum">
              <a:rPr lang="en-US"/>
              <a:pPr>
                <a:defRPr/>
              </a:pPr>
              <a:t>‹#›</a:t>
            </a:fld>
            <a:endParaRPr lang="en-US"/>
          </a:p>
        </p:txBody>
      </p:sp>
    </p:spTree>
    <p:extLst>
      <p:ext uri="{BB962C8B-B14F-4D97-AF65-F5344CB8AC3E}">
        <p14:creationId xmlns:p14="http://schemas.microsoft.com/office/powerpoint/2010/main" val="345032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7C21F395-0A55-4C21-81BF-B5799FEC1D88}" type="slidenum">
              <a:rPr lang="en-US"/>
              <a:pPr>
                <a:defRPr/>
              </a:pPr>
              <a:t>‹#›</a:t>
            </a:fld>
            <a:endParaRPr lang="en-US"/>
          </a:p>
        </p:txBody>
      </p:sp>
    </p:spTree>
    <p:extLst>
      <p:ext uri="{BB962C8B-B14F-4D97-AF65-F5344CB8AC3E}">
        <p14:creationId xmlns:p14="http://schemas.microsoft.com/office/powerpoint/2010/main" val="323238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F9E70BCA-19CA-4611-8505-74F297CF0414}" type="slidenum">
              <a:rPr lang="en-US"/>
              <a:pPr>
                <a:defRPr/>
              </a:pPr>
              <a:t>‹#›</a:t>
            </a:fld>
            <a:endParaRPr lang="en-US"/>
          </a:p>
        </p:txBody>
      </p:sp>
    </p:spTree>
    <p:extLst>
      <p:ext uri="{BB962C8B-B14F-4D97-AF65-F5344CB8AC3E}">
        <p14:creationId xmlns:p14="http://schemas.microsoft.com/office/powerpoint/2010/main" val="50298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7C0592DE-98C4-4478-B4C3-1D69755689A5}" type="slidenum">
              <a:rPr lang="en-US"/>
              <a:pPr>
                <a:defRPr/>
              </a:pPr>
              <a:t>‹#›</a:t>
            </a:fld>
            <a:endParaRPr lang="en-US"/>
          </a:p>
        </p:txBody>
      </p:sp>
    </p:spTree>
    <p:extLst>
      <p:ext uri="{BB962C8B-B14F-4D97-AF65-F5344CB8AC3E}">
        <p14:creationId xmlns:p14="http://schemas.microsoft.com/office/powerpoint/2010/main" val="304850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9831C9BA-DFDA-435D-97D0-91AB2DA9ECAE}" type="slidenum">
              <a:rPr lang="en-US"/>
              <a:pPr>
                <a:defRPr/>
              </a:pPr>
              <a:t>‹#›</a:t>
            </a:fld>
            <a:endParaRPr lang="en-US"/>
          </a:p>
        </p:txBody>
      </p:sp>
    </p:spTree>
    <p:extLst>
      <p:ext uri="{BB962C8B-B14F-4D97-AF65-F5344CB8AC3E}">
        <p14:creationId xmlns:p14="http://schemas.microsoft.com/office/powerpoint/2010/main" val="1997466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D6ABE08-AE4D-4BE3-A65C-50734A38A40F}" type="slidenum">
              <a:rPr lang="en-US"/>
              <a:pPr>
                <a:defRPr/>
              </a:pPr>
              <a:t>‹#›</a:t>
            </a:fld>
            <a:endParaRPr lang="en-US"/>
          </a:p>
        </p:txBody>
      </p:sp>
    </p:spTree>
    <p:extLst>
      <p:ext uri="{BB962C8B-B14F-4D97-AF65-F5344CB8AC3E}">
        <p14:creationId xmlns:p14="http://schemas.microsoft.com/office/powerpoint/2010/main" val="79231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3074"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p>
          </p:txBody>
        </p:sp>
        <p:sp>
          <p:nvSpPr>
            <p:cNvPr id="2052"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p>
          </p:txBody>
        </p:sp>
      </p:grpSp>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mn-lt"/>
              </a:defRPr>
            </a:lvl1pPr>
          </a:lstStyle>
          <a:p>
            <a:pPr>
              <a:defRPr/>
            </a:pPr>
            <a:endParaRPr lang="en-US"/>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mn-lt"/>
              </a:defRPr>
            </a:lvl1pPr>
          </a:lstStyle>
          <a:p>
            <a:pPr>
              <a:defRPr/>
            </a:pPr>
            <a:endParaRPr lang="en-US"/>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mn-lt"/>
              </a:defRPr>
            </a:lvl1pPr>
          </a:lstStyle>
          <a:p>
            <a:pPr>
              <a:defRPr/>
            </a:pPr>
            <a:fld id="{88442633-C2E2-4D56-A3DB-E87D55984267}" type="slidenum">
              <a:rPr lang="en-US"/>
              <a:pPr>
                <a:defRPr/>
              </a:pPr>
              <a:t>‹#›</a:t>
            </a:fld>
            <a:endParaRPr lang="en-US"/>
          </a:p>
        </p:txBody>
      </p:sp>
      <p:sp>
        <p:nvSpPr>
          <p:cNvPr id="3079"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87"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762000" y="533400"/>
            <a:ext cx="7772400" cy="1828800"/>
          </a:xfrm>
          <a:noFill/>
          <a:extLst>
            <a:ext uri="{909E8E84-426E-40DD-AFC4-6F175D3DCCD1}">
              <a14:hiddenFill xmlns:a14="http://schemas.microsoft.com/office/drawing/2010/main">
                <a:solidFill>
                  <a:srgbClr val="FFFFFF"/>
                </a:solidFill>
              </a14:hiddenFill>
            </a:ext>
          </a:extLst>
        </p:spPr>
        <p:txBody>
          <a:bodyPr/>
          <a:lstStyle/>
          <a:p>
            <a:r>
              <a:rPr lang="en-US" sz="4000" dirty="0" smtClean="0">
                <a:solidFill>
                  <a:srgbClr val="990000"/>
                </a:solidFill>
                <a:effectLst/>
              </a:rPr>
              <a:t> Management of Dengue in Bangladesh Perspective </a:t>
            </a:r>
          </a:p>
        </p:txBody>
      </p:sp>
      <p:sp>
        <p:nvSpPr>
          <p:cNvPr id="5123" name="Rectangle 5"/>
          <p:cNvSpPr>
            <a:spLocks noGrp="1" noChangeArrowheads="1"/>
          </p:cNvSpPr>
          <p:nvPr>
            <p:ph type="subTitle" idx="1"/>
          </p:nvPr>
        </p:nvSpPr>
        <p:spPr>
          <a:xfrm>
            <a:off x="1066800" y="3200400"/>
            <a:ext cx="7162800" cy="1828800"/>
          </a:xfrm>
        </p:spPr>
        <p:txBody>
          <a:bodyPr/>
          <a:lstStyle/>
          <a:p>
            <a:pPr>
              <a:lnSpc>
                <a:spcPct val="80000"/>
              </a:lnSpc>
            </a:pPr>
            <a:r>
              <a:rPr lang="en-US" sz="2400" b="1" dirty="0" smtClean="0">
                <a:solidFill>
                  <a:schemeClr val="bg2"/>
                </a:solidFill>
              </a:rPr>
              <a:t>Prof. </a:t>
            </a:r>
            <a:r>
              <a:rPr lang="en-US" sz="2400" b="1" dirty="0" err="1" smtClean="0">
                <a:solidFill>
                  <a:schemeClr val="bg2"/>
                </a:solidFill>
              </a:rPr>
              <a:t>Quazi</a:t>
            </a:r>
            <a:r>
              <a:rPr lang="en-US" sz="2400" b="1" dirty="0" smtClean="0">
                <a:solidFill>
                  <a:schemeClr val="bg2"/>
                </a:solidFill>
              </a:rPr>
              <a:t> </a:t>
            </a:r>
            <a:r>
              <a:rPr lang="en-US" sz="2400" b="1" dirty="0" err="1" smtClean="0">
                <a:solidFill>
                  <a:schemeClr val="bg2"/>
                </a:solidFill>
              </a:rPr>
              <a:t>Tarikul</a:t>
            </a:r>
            <a:r>
              <a:rPr lang="en-US" sz="2400" b="1" dirty="0" smtClean="0">
                <a:solidFill>
                  <a:schemeClr val="bg2"/>
                </a:solidFill>
              </a:rPr>
              <a:t> Islam</a:t>
            </a:r>
          </a:p>
          <a:p>
            <a:pPr>
              <a:lnSpc>
                <a:spcPct val="80000"/>
              </a:lnSpc>
            </a:pPr>
            <a:r>
              <a:rPr lang="en-US" sz="1400" b="1" dirty="0" smtClean="0">
                <a:solidFill>
                  <a:schemeClr val="bg2"/>
                </a:solidFill>
              </a:rPr>
              <a:t>FCPS, FACP (USA), FRCP(</a:t>
            </a:r>
            <a:r>
              <a:rPr lang="en-US" sz="1400" b="1" dirty="0" err="1" smtClean="0">
                <a:solidFill>
                  <a:schemeClr val="bg2"/>
                </a:solidFill>
              </a:rPr>
              <a:t>Glasg</a:t>
            </a:r>
            <a:r>
              <a:rPr lang="en-US" sz="1400" b="1" dirty="0" smtClean="0">
                <a:solidFill>
                  <a:schemeClr val="bg2"/>
                </a:solidFill>
              </a:rPr>
              <a:t>), FRCP(</a:t>
            </a:r>
            <a:r>
              <a:rPr lang="en-US" sz="1400" b="1" dirty="0" err="1" smtClean="0">
                <a:solidFill>
                  <a:schemeClr val="bg2"/>
                </a:solidFill>
              </a:rPr>
              <a:t>Edin</a:t>
            </a:r>
            <a:r>
              <a:rPr lang="en-US" sz="1800" b="1" dirty="0" smtClean="0">
                <a:solidFill>
                  <a:schemeClr val="bg2"/>
                </a:solidFill>
              </a:rPr>
              <a:t>)</a:t>
            </a:r>
          </a:p>
          <a:p>
            <a:pPr>
              <a:lnSpc>
                <a:spcPct val="80000"/>
              </a:lnSpc>
            </a:pPr>
            <a:r>
              <a:rPr lang="en-US" sz="1800" b="1" dirty="0" smtClean="0">
                <a:solidFill>
                  <a:schemeClr val="bg2"/>
                </a:solidFill>
              </a:rPr>
              <a:t>Professor of Medicine &amp;</a:t>
            </a:r>
          </a:p>
          <a:p>
            <a:pPr>
              <a:lnSpc>
                <a:spcPct val="80000"/>
              </a:lnSpc>
            </a:pPr>
            <a:r>
              <a:rPr lang="en-US" sz="1800" b="1" dirty="0" smtClean="0">
                <a:solidFill>
                  <a:schemeClr val="bg2"/>
                </a:solidFill>
              </a:rPr>
              <a:t>Team Leader </a:t>
            </a:r>
          </a:p>
          <a:p>
            <a:pPr>
              <a:lnSpc>
                <a:spcPct val="80000"/>
              </a:lnSpc>
            </a:pPr>
            <a:r>
              <a:rPr lang="en-US" sz="1800" b="1" dirty="0" smtClean="0">
                <a:solidFill>
                  <a:schemeClr val="bg2"/>
                </a:solidFill>
              </a:rPr>
              <a:t>Tropical Disease Research </a:t>
            </a:r>
            <a:r>
              <a:rPr lang="en-US" sz="1800" b="1" dirty="0" smtClean="0">
                <a:solidFill>
                  <a:schemeClr val="bg2"/>
                </a:solidFill>
              </a:rPr>
              <a:t>Cell</a:t>
            </a:r>
            <a:endParaRPr lang="en-US" sz="1800" b="1" dirty="0" smtClean="0">
              <a:solidFill>
                <a:schemeClr val="bg2"/>
              </a:solidFill>
            </a:endParaRPr>
          </a:p>
        </p:txBody>
      </p:sp>
      <p:pic>
        <p:nvPicPr>
          <p:cNvPr id="5124" name="Picture 5"/>
          <p:cNvPicPr>
            <a:picLocks noChangeArrowheads="1"/>
          </p:cNvPicPr>
          <p:nvPr/>
        </p:nvPicPr>
        <p:blipFill>
          <a:blip r:embed="rId2"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1" hangingPunct="1"/>
            <a:endParaRPr lang="en-US" sz="2400">
              <a:latin typeface="Times New Roman" pitchFamily="18" charset="0"/>
            </a:endParaRPr>
          </a:p>
        </p:txBody>
      </p:sp>
      <p:pic>
        <p:nvPicPr>
          <p:cNvPr id="4" name="Picture 5"/>
          <p:cNvPicPr>
            <a:picLocks noChangeArrowheads="1"/>
          </p:cNvPicPr>
          <p:nvPr/>
        </p:nvPicPr>
        <p:blipFill>
          <a:blip r:embed="rId3"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267" name="Picture 6" descr="IMG_0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0"/>
            <a:ext cx="6781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en-US" smtClean="0">
              <a:effectLst/>
            </a:endParaRPr>
          </a:p>
        </p:txBody>
      </p:sp>
      <p:sp>
        <p:nvSpPr>
          <p:cNvPr id="12291" name="Rectangle 3"/>
          <p:cNvSpPr>
            <a:spLocks noGrp="1" noChangeArrowheads="1"/>
          </p:cNvSpPr>
          <p:nvPr>
            <p:ph type="body" idx="1"/>
          </p:nvPr>
        </p:nvSpPr>
        <p:spPr/>
        <p:txBody>
          <a:bodyPr/>
          <a:lstStyle/>
          <a:p>
            <a:endParaRPr lang="en-US" smtClean="0"/>
          </a:p>
        </p:txBody>
      </p:sp>
      <p:pic>
        <p:nvPicPr>
          <p:cNvPr id="12292" name="Picture 4" descr="IMG_0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731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rrowheads="1"/>
          </p:cNvPicPr>
          <p:nvPr/>
        </p:nvPicPr>
        <p:blipFill>
          <a:blip r:embed="rId3"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041525" y="76200"/>
            <a:ext cx="4826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u="sng">
                <a:solidFill>
                  <a:srgbClr val="3399FF"/>
                </a:solidFill>
                <a:latin typeface="Tahoma" pitchFamily="34" charset="0"/>
              </a:rPr>
              <a:t>Target of Management</a:t>
            </a:r>
          </a:p>
        </p:txBody>
      </p:sp>
      <p:sp>
        <p:nvSpPr>
          <p:cNvPr id="13315" name="Text Box 3"/>
          <p:cNvSpPr txBox="1">
            <a:spLocks noChangeArrowheads="1"/>
          </p:cNvSpPr>
          <p:nvPr/>
        </p:nvSpPr>
        <p:spPr bwMode="auto">
          <a:xfrm>
            <a:off x="1231900" y="793750"/>
            <a:ext cx="7835900"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40000"/>
              </a:lnSpc>
            </a:pPr>
            <a:r>
              <a:rPr lang="en-US" sz="2400" b="1">
                <a:solidFill>
                  <a:srgbClr val="CC3300"/>
                </a:solidFill>
                <a:latin typeface="Arial Narrow" pitchFamily="34" charset="0"/>
                <a:cs typeface="Arial" charset="0"/>
              </a:rPr>
              <a:t>The DS entities are self-limiting condition. So the targets are:</a:t>
            </a:r>
          </a:p>
          <a:p>
            <a:pPr eaLnBrk="1" hangingPunct="1">
              <a:lnSpc>
                <a:spcPct val="140000"/>
              </a:lnSpc>
            </a:pPr>
            <a:endParaRPr lang="en-US" sz="2000" b="1">
              <a:solidFill>
                <a:srgbClr val="9900CC"/>
              </a:solidFill>
              <a:latin typeface="Arial Narrow" pitchFamily="34" charset="0"/>
              <a:cs typeface="Arial" charset="0"/>
              <a:sym typeface="Wingdings" pitchFamily="2" charset="2"/>
            </a:endParaRPr>
          </a:p>
          <a:p>
            <a:pPr eaLnBrk="1" hangingPunct="1">
              <a:lnSpc>
                <a:spcPct val="140000"/>
              </a:lnSpc>
            </a:pPr>
            <a:r>
              <a:rPr lang="en-US" sz="2400" b="1">
                <a:solidFill>
                  <a:srgbClr val="9900CC"/>
                </a:solidFill>
                <a:latin typeface="Arial Narrow" pitchFamily="34" charset="0"/>
                <a:cs typeface="Arial" charset="0"/>
                <a:sym typeface="Wingdings" pitchFamily="2" charset="2"/>
              </a:rPr>
              <a:t> </a:t>
            </a:r>
            <a:r>
              <a:rPr lang="en-US" sz="2400" b="1">
                <a:solidFill>
                  <a:srgbClr val="CC3300"/>
                </a:solidFill>
                <a:latin typeface="Arial Narrow" pitchFamily="34" charset="0"/>
                <a:cs typeface="Arial" charset="0"/>
              </a:rPr>
              <a:t>DF:</a:t>
            </a:r>
            <a:r>
              <a:rPr lang="en-US" sz="2400" b="1">
                <a:solidFill>
                  <a:srgbClr val="9900CC"/>
                </a:solidFill>
                <a:latin typeface="Arial Narrow" pitchFamily="34" charset="0"/>
                <a:cs typeface="Arial" charset="0"/>
              </a:rPr>
              <a:t> </a:t>
            </a:r>
            <a:r>
              <a:rPr lang="en-US" sz="2400" b="1">
                <a:solidFill>
                  <a:srgbClr val="002060"/>
                </a:solidFill>
                <a:latin typeface="Arial Narrow" pitchFamily="34" charset="0"/>
                <a:cs typeface="Arial" charset="0"/>
              </a:rPr>
              <a:t>To maintain nutrition and fluid electrolyte balance, </a:t>
            </a:r>
          </a:p>
          <a:p>
            <a:pPr eaLnBrk="1" hangingPunct="1">
              <a:lnSpc>
                <a:spcPct val="140000"/>
              </a:lnSpc>
            </a:pPr>
            <a:r>
              <a:rPr lang="en-US" sz="2400" b="1">
                <a:solidFill>
                  <a:srgbClr val="002060"/>
                </a:solidFill>
                <a:latin typeface="Arial Narrow" pitchFamily="34" charset="0"/>
                <a:cs typeface="Arial" charset="0"/>
              </a:rPr>
              <a:t>     contain fever to tolerable range and prevent complications.</a:t>
            </a:r>
          </a:p>
          <a:p>
            <a:pPr eaLnBrk="1" hangingPunct="1">
              <a:lnSpc>
                <a:spcPct val="140000"/>
              </a:lnSpc>
            </a:pPr>
            <a:r>
              <a:rPr lang="en-US" sz="2400" b="1">
                <a:solidFill>
                  <a:srgbClr val="9900CC"/>
                </a:solidFill>
                <a:latin typeface="Arial Narrow" pitchFamily="34" charset="0"/>
                <a:cs typeface="Arial" charset="0"/>
                <a:sym typeface="Wingdings" pitchFamily="2" charset="2"/>
              </a:rPr>
              <a:t></a:t>
            </a:r>
            <a:r>
              <a:rPr lang="en-US" sz="2400" b="1">
                <a:solidFill>
                  <a:srgbClr val="9900CC"/>
                </a:solidFill>
                <a:latin typeface="Arial Narrow" pitchFamily="34" charset="0"/>
                <a:cs typeface="Arial" charset="0"/>
              </a:rPr>
              <a:t> </a:t>
            </a:r>
            <a:r>
              <a:rPr lang="en-US" sz="2400" b="1">
                <a:solidFill>
                  <a:srgbClr val="CC3300"/>
                </a:solidFill>
                <a:latin typeface="Arial Narrow" pitchFamily="34" charset="0"/>
                <a:cs typeface="Arial" charset="0"/>
              </a:rPr>
              <a:t>DHF:</a:t>
            </a:r>
            <a:r>
              <a:rPr lang="en-US" sz="2400" b="1">
                <a:solidFill>
                  <a:srgbClr val="9900CC"/>
                </a:solidFill>
                <a:latin typeface="Arial Narrow" pitchFamily="34" charset="0"/>
                <a:cs typeface="Arial" charset="0"/>
              </a:rPr>
              <a:t> </a:t>
            </a:r>
            <a:r>
              <a:rPr lang="en-US" sz="2400" b="1">
                <a:solidFill>
                  <a:srgbClr val="002060"/>
                </a:solidFill>
                <a:latin typeface="Arial Narrow" pitchFamily="34" charset="0"/>
                <a:cs typeface="Arial" charset="0"/>
              </a:rPr>
              <a:t>In addition to provide supportive care invivo volume </a:t>
            </a:r>
          </a:p>
          <a:p>
            <a:pPr eaLnBrk="1" hangingPunct="1">
              <a:lnSpc>
                <a:spcPct val="140000"/>
              </a:lnSpc>
            </a:pPr>
            <a:r>
              <a:rPr lang="en-US" sz="2400" b="1">
                <a:solidFill>
                  <a:srgbClr val="002060"/>
                </a:solidFill>
                <a:latin typeface="Arial Narrow" pitchFamily="34" charset="0"/>
                <a:cs typeface="Arial" charset="0"/>
              </a:rPr>
              <a:t>     state.</a:t>
            </a:r>
          </a:p>
          <a:p>
            <a:pPr eaLnBrk="1" hangingPunct="1">
              <a:lnSpc>
                <a:spcPct val="140000"/>
              </a:lnSpc>
            </a:pPr>
            <a:r>
              <a:rPr lang="en-US" sz="2400" b="1">
                <a:solidFill>
                  <a:srgbClr val="9900CC"/>
                </a:solidFill>
                <a:latin typeface="Arial Narrow" pitchFamily="34" charset="0"/>
                <a:cs typeface="Arial" charset="0"/>
                <a:sym typeface="Wingdings" pitchFamily="2" charset="2"/>
              </a:rPr>
              <a:t></a:t>
            </a:r>
            <a:r>
              <a:rPr lang="en-US" sz="2400" b="1">
                <a:latin typeface="Arial Narrow" pitchFamily="34" charset="0"/>
                <a:cs typeface="Arial" charset="0"/>
              </a:rPr>
              <a:t> </a:t>
            </a:r>
            <a:r>
              <a:rPr lang="en-US" sz="2400" b="1">
                <a:solidFill>
                  <a:srgbClr val="CC3300"/>
                </a:solidFill>
                <a:latin typeface="Arial Narrow" pitchFamily="34" charset="0"/>
                <a:cs typeface="Arial" charset="0"/>
              </a:rPr>
              <a:t>DSS:</a:t>
            </a:r>
            <a:r>
              <a:rPr lang="en-US" sz="2400" b="1">
                <a:solidFill>
                  <a:srgbClr val="9900CC"/>
                </a:solidFill>
                <a:latin typeface="Arial Narrow" pitchFamily="34" charset="0"/>
                <a:cs typeface="Arial" charset="0"/>
              </a:rPr>
              <a:t> </a:t>
            </a:r>
            <a:r>
              <a:rPr lang="en-US" sz="2400" b="1">
                <a:solidFill>
                  <a:srgbClr val="002060"/>
                </a:solidFill>
                <a:latin typeface="Arial Narrow" pitchFamily="34" charset="0"/>
                <a:cs typeface="Arial" charset="0"/>
              </a:rPr>
              <a:t>In addition to maintain hemodynamic status and </a:t>
            </a:r>
          </a:p>
          <a:p>
            <a:pPr eaLnBrk="1" hangingPunct="1">
              <a:lnSpc>
                <a:spcPct val="140000"/>
              </a:lnSpc>
            </a:pPr>
            <a:r>
              <a:rPr lang="en-US" sz="2400" b="1">
                <a:solidFill>
                  <a:srgbClr val="002060"/>
                </a:solidFill>
                <a:latin typeface="Arial Narrow" pitchFamily="34" charset="0"/>
                <a:cs typeface="Arial" charset="0"/>
              </a:rPr>
              <a:t>     measures for complications.</a:t>
            </a:r>
          </a:p>
          <a:p>
            <a:pPr eaLnBrk="1" hangingPunct="1">
              <a:lnSpc>
                <a:spcPct val="140000"/>
              </a:lnSpc>
            </a:pPr>
            <a:r>
              <a:rPr lang="en-US" sz="2400" b="1">
                <a:solidFill>
                  <a:srgbClr val="002060"/>
                </a:solidFill>
                <a:latin typeface="Arial Narrow" pitchFamily="34" charset="0"/>
                <a:cs typeface="Arial" charset="0"/>
                <a:sym typeface="Wingdings" pitchFamily="2" charset="2"/>
              </a:rPr>
              <a:t></a:t>
            </a:r>
            <a:r>
              <a:rPr lang="en-US" sz="2400" b="1">
                <a:solidFill>
                  <a:srgbClr val="002060"/>
                </a:solidFill>
                <a:latin typeface="Arial Narrow" pitchFamily="34" charset="0"/>
                <a:cs typeface="Arial" charset="0"/>
              </a:rPr>
              <a:t> The over all targets are to prevent the case fatality and </a:t>
            </a:r>
          </a:p>
          <a:p>
            <a:pPr eaLnBrk="1" hangingPunct="1">
              <a:lnSpc>
                <a:spcPct val="140000"/>
              </a:lnSpc>
            </a:pPr>
            <a:r>
              <a:rPr lang="en-US" sz="2400" b="1">
                <a:solidFill>
                  <a:srgbClr val="002060"/>
                </a:solidFill>
                <a:latin typeface="Arial Narrow" pitchFamily="34" charset="0"/>
                <a:cs typeface="Arial" charset="0"/>
              </a:rPr>
              <a:t>     reduce the morbidity.</a:t>
            </a:r>
          </a:p>
        </p:txBody>
      </p:sp>
      <p:pic>
        <p:nvPicPr>
          <p:cNvPr id="4" name="Picture 5"/>
          <p:cNvPicPr>
            <a:picLocks noChangeArrowheads="1"/>
          </p:cNvPicPr>
          <p:nvPr/>
        </p:nvPicPr>
        <p:blipFill>
          <a:blip r:embed="rId3"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776538" y="381000"/>
            <a:ext cx="41576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pPr>
            <a:r>
              <a:rPr lang="en-US" sz="3200" b="1" u="sng">
                <a:solidFill>
                  <a:srgbClr val="3399FF"/>
                </a:solidFill>
                <a:latin typeface="Tahoma" pitchFamily="34" charset="0"/>
              </a:rPr>
              <a:t>Home Management</a:t>
            </a:r>
          </a:p>
        </p:txBody>
      </p:sp>
      <p:sp>
        <p:nvSpPr>
          <p:cNvPr id="14339" name="Text Box 3"/>
          <p:cNvSpPr txBox="1">
            <a:spLocks noChangeArrowheads="1"/>
          </p:cNvSpPr>
          <p:nvPr/>
        </p:nvSpPr>
        <p:spPr bwMode="auto">
          <a:xfrm>
            <a:off x="1341438" y="1711325"/>
            <a:ext cx="7573962"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80000"/>
              </a:lnSpc>
            </a:pPr>
            <a:r>
              <a:rPr lang="en-US" sz="2800" b="1" dirty="0">
                <a:solidFill>
                  <a:srgbClr val="002060"/>
                </a:solidFill>
                <a:cs typeface="Arial" charset="0"/>
              </a:rPr>
              <a:t>Most of the DS can be managed at home or out patient settings even with very simple measures and there by serious complications can be avoided.  </a:t>
            </a:r>
          </a:p>
        </p:txBody>
      </p:sp>
      <p:pic>
        <p:nvPicPr>
          <p:cNvPr id="4" name="Picture 5"/>
          <p:cNvPicPr>
            <a:picLocks noChangeArrowheads="1"/>
          </p:cNvPicPr>
          <p:nvPr/>
        </p:nvPicPr>
        <p:blipFill>
          <a:blip r:embed="rId3"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514600" y="152400"/>
            <a:ext cx="46497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pPr>
            <a:r>
              <a:rPr lang="en-US" sz="3200" b="1" u="sng">
                <a:solidFill>
                  <a:srgbClr val="3399FF"/>
                </a:solidFill>
                <a:latin typeface="Tahoma" pitchFamily="34" charset="0"/>
              </a:rPr>
              <a:t>Hospital Management</a:t>
            </a:r>
          </a:p>
        </p:txBody>
      </p:sp>
      <p:sp>
        <p:nvSpPr>
          <p:cNvPr id="15363" name="Text Box 3"/>
          <p:cNvSpPr txBox="1">
            <a:spLocks noChangeArrowheads="1"/>
          </p:cNvSpPr>
          <p:nvPr/>
        </p:nvSpPr>
        <p:spPr bwMode="auto">
          <a:xfrm>
            <a:off x="1341438" y="762000"/>
            <a:ext cx="7573962"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pPr>
            <a:r>
              <a:rPr lang="en-US" sz="2800" b="1">
                <a:solidFill>
                  <a:srgbClr val="002060"/>
                </a:solidFill>
                <a:latin typeface="Arial Narrow" pitchFamily="34" charset="0"/>
                <a:cs typeface="Arial" charset="0"/>
              </a:rPr>
              <a:t>Usually critically ill or panic-stricken patients will seek admission at hospital. The following sequences can be applied:</a:t>
            </a:r>
          </a:p>
          <a:p>
            <a:pPr algn="just" eaLnBrk="1" hangingPunct="1">
              <a:lnSpc>
                <a:spcPct val="120000"/>
              </a:lnSpc>
            </a:pPr>
            <a:r>
              <a:rPr lang="en-US" sz="2800" b="1">
                <a:solidFill>
                  <a:srgbClr val="002060"/>
                </a:solidFill>
                <a:latin typeface="Arial Narrow" pitchFamily="34" charset="0"/>
                <a:cs typeface="Arial" charset="0"/>
              </a:rPr>
              <a:t>	</a:t>
            </a:r>
            <a:r>
              <a:rPr lang="en-US" sz="2800" b="1">
                <a:solidFill>
                  <a:srgbClr val="002060"/>
                </a:solidFill>
                <a:latin typeface="Arial Narrow" pitchFamily="34" charset="0"/>
                <a:cs typeface="Arial" charset="0"/>
                <a:sym typeface="Wingdings" pitchFamily="2" charset="2"/>
              </a:rPr>
              <a:t> </a:t>
            </a:r>
            <a:r>
              <a:rPr lang="en-US" sz="2800" b="1">
                <a:solidFill>
                  <a:srgbClr val="002060"/>
                </a:solidFill>
                <a:latin typeface="Arial Narrow" pitchFamily="34" charset="0"/>
                <a:cs typeface="Arial" charset="0"/>
              </a:rPr>
              <a:t>Assessment of the patient</a:t>
            </a:r>
          </a:p>
          <a:p>
            <a:pPr algn="just" eaLnBrk="1" hangingPunct="1">
              <a:lnSpc>
                <a:spcPct val="120000"/>
              </a:lnSpc>
            </a:pPr>
            <a:r>
              <a:rPr lang="en-US" sz="2800" b="1">
                <a:solidFill>
                  <a:srgbClr val="002060"/>
                </a:solidFill>
                <a:latin typeface="Arial Narrow" pitchFamily="34" charset="0"/>
                <a:cs typeface="Arial" charset="0"/>
              </a:rPr>
              <a:t>	 </a:t>
            </a:r>
            <a:r>
              <a:rPr lang="en-US" sz="2800" b="1">
                <a:solidFill>
                  <a:srgbClr val="002060"/>
                </a:solidFill>
                <a:latin typeface="Arial Narrow" pitchFamily="34" charset="0"/>
                <a:cs typeface="Arial" charset="0"/>
                <a:sym typeface="Wingdings" pitchFamily="2" charset="2"/>
              </a:rPr>
              <a:t></a:t>
            </a:r>
            <a:r>
              <a:rPr lang="en-US" sz="2800" b="1">
                <a:solidFill>
                  <a:srgbClr val="002060"/>
                </a:solidFill>
                <a:latin typeface="Arial Narrow" pitchFamily="34" charset="0"/>
                <a:cs typeface="Arial" charset="0"/>
              </a:rPr>
              <a:t> DS or other condition</a:t>
            </a:r>
          </a:p>
          <a:p>
            <a:pPr algn="just" eaLnBrk="1" hangingPunct="1">
              <a:lnSpc>
                <a:spcPct val="120000"/>
              </a:lnSpc>
            </a:pPr>
            <a:r>
              <a:rPr lang="en-US" sz="2800" b="1">
                <a:solidFill>
                  <a:srgbClr val="002060"/>
                </a:solidFill>
                <a:latin typeface="Arial Narrow" pitchFamily="34" charset="0"/>
                <a:cs typeface="Arial" charset="0"/>
              </a:rPr>
              <a:t>	 </a:t>
            </a:r>
            <a:r>
              <a:rPr lang="en-US" sz="2800" b="1">
                <a:solidFill>
                  <a:srgbClr val="002060"/>
                </a:solidFill>
                <a:latin typeface="Arial Narrow" pitchFamily="34" charset="0"/>
                <a:cs typeface="Arial" charset="0"/>
                <a:sym typeface="Wingdings" pitchFamily="2" charset="2"/>
              </a:rPr>
              <a:t></a:t>
            </a:r>
            <a:r>
              <a:rPr lang="en-US" sz="2800" b="1">
                <a:solidFill>
                  <a:srgbClr val="002060"/>
                </a:solidFill>
                <a:latin typeface="Arial Narrow" pitchFamily="34" charset="0"/>
                <a:cs typeface="Arial" charset="0"/>
              </a:rPr>
              <a:t> Hemodynamic status</a:t>
            </a:r>
          </a:p>
          <a:p>
            <a:pPr algn="just" eaLnBrk="1" hangingPunct="1">
              <a:lnSpc>
                <a:spcPct val="120000"/>
              </a:lnSpc>
            </a:pPr>
            <a:r>
              <a:rPr lang="en-US" sz="2800" b="1">
                <a:solidFill>
                  <a:srgbClr val="002060"/>
                </a:solidFill>
                <a:latin typeface="Arial Narrow" pitchFamily="34" charset="0"/>
                <a:cs typeface="Arial" charset="0"/>
              </a:rPr>
              <a:t>	 </a:t>
            </a:r>
            <a:r>
              <a:rPr lang="en-US" sz="2800" b="1">
                <a:solidFill>
                  <a:srgbClr val="002060"/>
                </a:solidFill>
                <a:latin typeface="Arial Narrow" pitchFamily="34" charset="0"/>
                <a:cs typeface="Arial" charset="0"/>
                <a:sym typeface="Wingdings" pitchFamily="2" charset="2"/>
              </a:rPr>
              <a:t></a:t>
            </a:r>
            <a:r>
              <a:rPr lang="en-US" sz="2800" b="1">
                <a:solidFill>
                  <a:srgbClr val="002060"/>
                </a:solidFill>
                <a:latin typeface="Arial Narrow" pitchFamily="34" charset="0"/>
                <a:cs typeface="Arial" charset="0"/>
              </a:rPr>
              <a:t> Hemorrhagic state</a:t>
            </a:r>
          </a:p>
          <a:p>
            <a:pPr algn="just" eaLnBrk="1" hangingPunct="1">
              <a:lnSpc>
                <a:spcPct val="120000"/>
              </a:lnSpc>
            </a:pPr>
            <a:r>
              <a:rPr lang="en-US" sz="2800" b="1">
                <a:solidFill>
                  <a:srgbClr val="002060"/>
                </a:solidFill>
                <a:latin typeface="Arial Narrow" pitchFamily="34" charset="0"/>
                <a:cs typeface="Arial" charset="0"/>
              </a:rPr>
              <a:t>	 </a:t>
            </a:r>
            <a:r>
              <a:rPr lang="en-US" sz="2800" b="1">
                <a:solidFill>
                  <a:srgbClr val="002060"/>
                </a:solidFill>
                <a:latin typeface="Arial Narrow" pitchFamily="34" charset="0"/>
                <a:cs typeface="Arial" charset="0"/>
                <a:sym typeface="Wingdings" pitchFamily="2" charset="2"/>
              </a:rPr>
              <a:t></a:t>
            </a:r>
            <a:r>
              <a:rPr lang="en-US" sz="2800" b="1">
                <a:solidFill>
                  <a:srgbClr val="002060"/>
                </a:solidFill>
                <a:latin typeface="Arial Narrow" pitchFamily="34" charset="0"/>
                <a:cs typeface="Arial" charset="0"/>
              </a:rPr>
              <a:t> Complications</a:t>
            </a:r>
          </a:p>
          <a:p>
            <a:pPr algn="just" eaLnBrk="1" hangingPunct="1">
              <a:lnSpc>
                <a:spcPct val="120000"/>
              </a:lnSpc>
            </a:pPr>
            <a:r>
              <a:rPr lang="en-US" sz="2800" b="1">
                <a:solidFill>
                  <a:srgbClr val="002060"/>
                </a:solidFill>
                <a:latin typeface="Arial Narrow" pitchFamily="34" charset="0"/>
                <a:cs typeface="Arial" charset="0"/>
              </a:rPr>
              <a:t>	 </a:t>
            </a:r>
            <a:r>
              <a:rPr lang="en-US" sz="2800" b="1">
                <a:solidFill>
                  <a:srgbClr val="002060"/>
                </a:solidFill>
                <a:latin typeface="Arial Narrow" pitchFamily="34" charset="0"/>
                <a:cs typeface="Arial" charset="0"/>
                <a:sym typeface="Wingdings" pitchFamily="2" charset="2"/>
              </a:rPr>
              <a:t></a:t>
            </a:r>
            <a:r>
              <a:rPr lang="en-US" sz="2800" b="1">
                <a:solidFill>
                  <a:srgbClr val="002060"/>
                </a:solidFill>
                <a:latin typeface="Arial Narrow" pitchFamily="34" charset="0"/>
                <a:cs typeface="Arial" charset="0"/>
              </a:rPr>
              <a:t> Relevant investigations</a:t>
            </a:r>
          </a:p>
          <a:p>
            <a:pPr algn="just" eaLnBrk="1" hangingPunct="1">
              <a:lnSpc>
                <a:spcPct val="120000"/>
              </a:lnSpc>
            </a:pPr>
            <a:r>
              <a:rPr lang="en-US" sz="2800" b="1">
                <a:solidFill>
                  <a:srgbClr val="002060"/>
                </a:solidFill>
                <a:latin typeface="Arial Narrow" pitchFamily="34" charset="0"/>
                <a:cs typeface="Arial" charset="0"/>
              </a:rPr>
              <a:t>	 </a:t>
            </a:r>
            <a:r>
              <a:rPr lang="en-US" sz="2800" b="1">
                <a:solidFill>
                  <a:srgbClr val="002060"/>
                </a:solidFill>
                <a:latin typeface="Arial Narrow" pitchFamily="34" charset="0"/>
                <a:cs typeface="Arial" charset="0"/>
                <a:sym typeface="Wingdings" pitchFamily="2" charset="2"/>
              </a:rPr>
              <a:t></a:t>
            </a:r>
            <a:r>
              <a:rPr lang="en-US" sz="2800" b="1">
                <a:solidFill>
                  <a:srgbClr val="002060"/>
                </a:solidFill>
                <a:latin typeface="Arial Narrow" pitchFamily="34" charset="0"/>
                <a:cs typeface="Arial" charset="0"/>
              </a:rPr>
              <a:t> Initiations and maintenance of treatment</a:t>
            </a:r>
          </a:p>
          <a:p>
            <a:pPr algn="just" eaLnBrk="1" hangingPunct="1">
              <a:lnSpc>
                <a:spcPct val="120000"/>
              </a:lnSpc>
            </a:pPr>
            <a:r>
              <a:rPr lang="en-US" sz="2800" b="1">
                <a:solidFill>
                  <a:srgbClr val="002060"/>
                </a:solidFill>
                <a:latin typeface="Arial Narrow" pitchFamily="34" charset="0"/>
                <a:cs typeface="Arial" charset="0"/>
              </a:rPr>
              <a:t>	 </a:t>
            </a:r>
            <a:r>
              <a:rPr lang="en-US" sz="2800" b="1">
                <a:solidFill>
                  <a:srgbClr val="002060"/>
                </a:solidFill>
                <a:latin typeface="Arial Narrow" pitchFamily="34" charset="0"/>
                <a:cs typeface="Arial" charset="0"/>
                <a:sym typeface="Wingdings" pitchFamily="2" charset="2"/>
              </a:rPr>
              <a:t></a:t>
            </a:r>
            <a:r>
              <a:rPr lang="en-US" sz="2800" b="1">
                <a:solidFill>
                  <a:srgbClr val="002060"/>
                </a:solidFill>
                <a:latin typeface="Arial Narrow" pitchFamily="34" charset="0"/>
                <a:cs typeface="Arial" charset="0"/>
              </a:rPr>
              <a:t> Rehabilitation </a:t>
            </a:r>
          </a:p>
        </p:txBody>
      </p:sp>
      <p:pic>
        <p:nvPicPr>
          <p:cNvPr id="4" name="Picture 5"/>
          <p:cNvPicPr>
            <a:picLocks noChangeArrowheads="1"/>
          </p:cNvPicPr>
          <p:nvPr/>
        </p:nvPicPr>
        <p:blipFill>
          <a:blip r:embed="rId3"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905000" y="228600"/>
            <a:ext cx="62515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pPr>
            <a:r>
              <a:rPr lang="en-US" sz="3200" b="1" u="sng">
                <a:solidFill>
                  <a:srgbClr val="FF0000"/>
                </a:solidFill>
                <a:latin typeface="Tahoma" pitchFamily="34" charset="0"/>
              </a:rPr>
              <a:t>Therapeutic options and tools</a:t>
            </a:r>
          </a:p>
        </p:txBody>
      </p:sp>
      <p:sp>
        <p:nvSpPr>
          <p:cNvPr id="16387" name="Text Box 3"/>
          <p:cNvSpPr txBox="1">
            <a:spLocks noChangeArrowheads="1"/>
          </p:cNvSpPr>
          <p:nvPr/>
        </p:nvSpPr>
        <p:spPr bwMode="auto">
          <a:xfrm>
            <a:off x="1341438" y="762000"/>
            <a:ext cx="7573962"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pPr>
            <a:r>
              <a:rPr lang="en-US" sz="2800" b="1">
                <a:solidFill>
                  <a:srgbClr val="002060"/>
                </a:solidFill>
                <a:latin typeface="Arial Narrow" pitchFamily="34" charset="0"/>
                <a:cs typeface="Arial" charset="0"/>
              </a:rPr>
              <a:t>The following therapeutic options and tools are necessary for managing DS cases:</a:t>
            </a:r>
          </a:p>
          <a:p>
            <a:pPr algn="just" eaLnBrk="1" hangingPunct="1">
              <a:lnSpc>
                <a:spcPct val="120000"/>
              </a:lnSpc>
            </a:pPr>
            <a:r>
              <a:rPr lang="en-US" sz="2800" b="1">
                <a:solidFill>
                  <a:srgbClr val="002060"/>
                </a:solidFill>
                <a:latin typeface="Arial Narrow" pitchFamily="34" charset="0"/>
                <a:cs typeface="Arial" charset="0"/>
              </a:rPr>
              <a:t>	</a:t>
            </a:r>
            <a:r>
              <a:rPr lang="en-US" sz="2800" b="1">
                <a:solidFill>
                  <a:srgbClr val="002060"/>
                </a:solidFill>
                <a:latin typeface="Arial Narrow" pitchFamily="34" charset="0"/>
                <a:cs typeface="Arial" charset="0"/>
                <a:sym typeface="Wingdings" pitchFamily="2" charset="2"/>
              </a:rPr>
              <a:t> </a:t>
            </a:r>
            <a:r>
              <a:rPr lang="en-US" sz="2800" b="1">
                <a:solidFill>
                  <a:srgbClr val="002060"/>
                </a:solidFill>
                <a:latin typeface="Arial Narrow" pitchFamily="34" charset="0"/>
                <a:cs typeface="Arial" charset="0"/>
              </a:rPr>
              <a:t>Paracetamol</a:t>
            </a:r>
          </a:p>
          <a:p>
            <a:pPr algn="just" eaLnBrk="1" hangingPunct="1">
              <a:lnSpc>
                <a:spcPct val="120000"/>
              </a:lnSpc>
            </a:pPr>
            <a:r>
              <a:rPr lang="en-US" sz="2800" b="1">
                <a:solidFill>
                  <a:srgbClr val="002060"/>
                </a:solidFill>
                <a:latin typeface="Arial Narrow" pitchFamily="34" charset="0"/>
                <a:cs typeface="Arial" charset="0"/>
              </a:rPr>
              <a:t>	 </a:t>
            </a:r>
            <a:r>
              <a:rPr lang="en-US" sz="2800" b="1">
                <a:solidFill>
                  <a:srgbClr val="002060"/>
                </a:solidFill>
                <a:latin typeface="Arial Narrow" pitchFamily="34" charset="0"/>
                <a:cs typeface="Arial" charset="0"/>
                <a:sym typeface="Wingdings" pitchFamily="2" charset="2"/>
              </a:rPr>
              <a:t></a:t>
            </a:r>
            <a:r>
              <a:rPr lang="en-US" sz="2800" b="1">
                <a:solidFill>
                  <a:srgbClr val="002060"/>
                </a:solidFill>
                <a:latin typeface="Arial Narrow" pitchFamily="34" charset="0"/>
                <a:cs typeface="Arial" charset="0"/>
              </a:rPr>
              <a:t> Orsaline</a:t>
            </a:r>
          </a:p>
          <a:p>
            <a:pPr algn="just" eaLnBrk="1" hangingPunct="1">
              <a:lnSpc>
                <a:spcPct val="120000"/>
              </a:lnSpc>
            </a:pPr>
            <a:r>
              <a:rPr lang="en-US" sz="2800" b="1">
                <a:solidFill>
                  <a:srgbClr val="002060"/>
                </a:solidFill>
                <a:latin typeface="Arial Narrow" pitchFamily="34" charset="0"/>
                <a:cs typeface="Arial" charset="0"/>
              </a:rPr>
              <a:t>	 </a:t>
            </a:r>
            <a:r>
              <a:rPr lang="en-US" sz="2800" b="1">
                <a:solidFill>
                  <a:srgbClr val="002060"/>
                </a:solidFill>
                <a:latin typeface="Arial Narrow" pitchFamily="34" charset="0"/>
                <a:cs typeface="Arial" charset="0"/>
                <a:sym typeface="Wingdings" pitchFamily="2" charset="2"/>
              </a:rPr>
              <a:t></a:t>
            </a:r>
            <a:r>
              <a:rPr lang="en-US" sz="2800" b="1">
                <a:solidFill>
                  <a:srgbClr val="002060"/>
                </a:solidFill>
                <a:latin typeface="Arial Narrow" pitchFamily="34" charset="0"/>
                <a:cs typeface="Arial" charset="0"/>
              </a:rPr>
              <a:t> Fresh fruit juice</a:t>
            </a:r>
          </a:p>
          <a:p>
            <a:pPr algn="just" eaLnBrk="1" hangingPunct="1">
              <a:lnSpc>
                <a:spcPct val="120000"/>
              </a:lnSpc>
            </a:pPr>
            <a:r>
              <a:rPr lang="en-US" sz="2800" b="1">
                <a:solidFill>
                  <a:srgbClr val="002060"/>
                </a:solidFill>
                <a:latin typeface="Arial Narrow" pitchFamily="34" charset="0"/>
                <a:cs typeface="Arial" charset="0"/>
              </a:rPr>
              <a:t>	 </a:t>
            </a:r>
            <a:r>
              <a:rPr lang="en-US" sz="2800" b="1">
                <a:solidFill>
                  <a:srgbClr val="002060"/>
                </a:solidFill>
                <a:latin typeface="Arial Narrow" pitchFamily="34" charset="0"/>
                <a:cs typeface="Arial" charset="0"/>
                <a:sym typeface="Wingdings" pitchFamily="2" charset="2"/>
              </a:rPr>
              <a:t></a:t>
            </a:r>
            <a:r>
              <a:rPr lang="en-US" sz="2800" b="1">
                <a:solidFill>
                  <a:srgbClr val="002060"/>
                </a:solidFill>
                <a:latin typeface="Arial Narrow" pitchFamily="34" charset="0"/>
                <a:cs typeface="Arial" charset="0"/>
              </a:rPr>
              <a:t> Fluids:</a:t>
            </a:r>
          </a:p>
          <a:p>
            <a:pPr algn="just" eaLnBrk="1" hangingPunct="1">
              <a:lnSpc>
                <a:spcPct val="120000"/>
              </a:lnSpc>
            </a:pPr>
            <a:r>
              <a:rPr lang="en-US" sz="2800" b="1">
                <a:solidFill>
                  <a:srgbClr val="002060"/>
                </a:solidFill>
                <a:latin typeface="Arial Narrow" pitchFamily="34" charset="0"/>
                <a:cs typeface="Arial" charset="0"/>
              </a:rPr>
              <a:t>	 	</a:t>
            </a:r>
            <a:r>
              <a:rPr lang="en-US" sz="2800" b="1">
                <a:solidFill>
                  <a:srgbClr val="FF0000"/>
                </a:solidFill>
                <a:latin typeface="Arial Narrow" pitchFamily="34" charset="0"/>
                <a:cs typeface="Arial" charset="0"/>
                <a:sym typeface="Wingdings" pitchFamily="2" charset="2"/>
              </a:rPr>
              <a:t>Crystalloids</a:t>
            </a:r>
            <a:r>
              <a:rPr lang="en-US" sz="2800" b="1">
                <a:solidFill>
                  <a:srgbClr val="002060"/>
                </a:solidFill>
                <a:latin typeface="Arial Narrow" pitchFamily="34" charset="0"/>
                <a:cs typeface="Arial" charset="0"/>
                <a:sym typeface="Wingdings" pitchFamily="2" charset="2"/>
              </a:rPr>
              <a:t> - 5% DNS, NS, DRL</a:t>
            </a:r>
            <a:endParaRPr lang="en-US" sz="2800" b="1">
              <a:solidFill>
                <a:srgbClr val="002060"/>
              </a:solidFill>
              <a:latin typeface="Arial Narrow" pitchFamily="34" charset="0"/>
              <a:cs typeface="Arial" charset="0"/>
            </a:endParaRPr>
          </a:p>
          <a:p>
            <a:pPr algn="just" eaLnBrk="1" hangingPunct="1">
              <a:lnSpc>
                <a:spcPct val="120000"/>
              </a:lnSpc>
            </a:pPr>
            <a:r>
              <a:rPr lang="en-US" sz="2800" b="1">
                <a:solidFill>
                  <a:srgbClr val="002060"/>
                </a:solidFill>
                <a:latin typeface="Arial Narrow" pitchFamily="34" charset="0"/>
                <a:cs typeface="Arial" charset="0"/>
              </a:rPr>
              <a:t>	 	</a:t>
            </a:r>
            <a:r>
              <a:rPr lang="en-US" sz="2800" b="1">
                <a:solidFill>
                  <a:srgbClr val="FF0000"/>
                </a:solidFill>
                <a:latin typeface="Arial Narrow" pitchFamily="34" charset="0"/>
                <a:cs typeface="Arial" charset="0"/>
                <a:sym typeface="Wingdings" pitchFamily="2" charset="2"/>
              </a:rPr>
              <a:t>Colloids</a:t>
            </a:r>
            <a:r>
              <a:rPr lang="en-US" sz="2800" b="1">
                <a:solidFill>
                  <a:srgbClr val="002060"/>
                </a:solidFill>
                <a:latin typeface="Arial Narrow" pitchFamily="34" charset="0"/>
                <a:cs typeface="Arial" charset="0"/>
                <a:sym typeface="Wingdings" pitchFamily="2" charset="2"/>
              </a:rPr>
              <a:t> - Hemaccel, Plasma, Dextran</a:t>
            </a:r>
            <a:endParaRPr lang="en-US" sz="2800" b="1">
              <a:solidFill>
                <a:srgbClr val="002060"/>
              </a:solidFill>
              <a:latin typeface="Arial Narrow" pitchFamily="34" charset="0"/>
              <a:cs typeface="Arial" charset="0"/>
            </a:endParaRPr>
          </a:p>
          <a:p>
            <a:pPr algn="just" eaLnBrk="1" hangingPunct="1">
              <a:lnSpc>
                <a:spcPct val="120000"/>
              </a:lnSpc>
            </a:pPr>
            <a:r>
              <a:rPr lang="en-US" sz="2800" b="1">
                <a:solidFill>
                  <a:srgbClr val="002060"/>
                </a:solidFill>
                <a:latin typeface="Arial Narrow" pitchFamily="34" charset="0"/>
                <a:cs typeface="Arial" charset="0"/>
              </a:rPr>
              <a:t>	 </a:t>
            </a:r>
            <a:r>
              <a:rPr lang="en-US" sz="2800" b="1">
                <a:solidFill>
                  <a:srgbClr val="002060"/>
                </a:solidFill>
                <a:latin typeface="Arial Narrow" pitchFamily="34" charset="0"/>
                <a:cs typeface="Arial" charset="0"/>
                <a:sym typeface="Wingdings" pitchFamily="2" charset="2"/>
              </a:rPr>
              <a:t></a:t>
            </a:r>
            <a:r>
              <a:rPr lang="en-US" sz="2800" b="1">
                <a:solidFill>
                  <a:srgbClr val="002060"/>
                </a:solidFill>
                <a:latin typeface="Arial Narrow" pitchFamily="34" charset="0"/>
                <a:cs typeface="Arial" charset="0"/>
              </a:rPr>
              <a:t> Initiations and maintenance of treatment</a:t>
            </a:r>
          </a:p>
          <a:p>
            <a:pPr algn="just" eaLnBrk="1" hangingPunct="1">
              <a:lnSpc>
                <a:spcPct val="120000"/>
              </a:lnSpc>
            </a:pPr>
            <a:r>
              <a:rPr lang="en-US" sz="2800" b="1">
                <a:solidFill>
                  <a:srgbClr val="002060"/>
                </a:solidFill>
                <a:latin typeface="Arial Narrow" pitchFamily="34" charset="0"/>
                <a:cs typeface="Arial" charset="0"/>
              </a:rPr>
              <a:t>	 </a:t>
            </a:r>
            <a:r>
              <a:rPr lang="en-US" sz="2800" b="1">
                <a:solidFill>
                  <a:srgbClr val="002060"/>
                </a:solidFill>
                <a:latin typeface="Arial Narrow" pitchFamily="34" charset="0"/>
                <a:cs typeface="Arial" charset="0"/>
                <a:sym typeface="Wingdings" pitchFamily="2" charset="2"/>
              </a:rPr>
              <a:t></a:t>
            </a:r>
            <a:r>
              <a:rPr lang="en-US" sz="2800" b="1">
                <a:solidFill>
                  <a:srgbClr val="002060"/>
                </a:solidFill>
                <a:latin typeface="Arial Narrow" pitchFamily="34" charset="0"/>
                <a:cs typeface="Arial" charset="0"/>
              </a:rPr>
              <a:t> Rehabilitation </a:t>
            </a:r>
          </a:p>
        </p:txBody>
      </p:sp>
      <p:pic>
        <p:nvPicPr>
          <p:cNvPr id="4" name="Picture 5"/>
          <p:cNvPicPr>
            <a:picLocks noChangeArrowheads="1"/>
          </p:cNvPicPr>
          <p:nvPr/>
        </p:nvPicPr>
        <p:blipFill>
          <a:blip r:embed="rId3"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524000" y="228600"/>
            <a:ext cx="3505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3200" b="1" u="sng">
                <a:solidFill>
                  <a:srgbClr val="3399FF"/>
                </a:solidFill>
                <a:latin typeface="Tahoma" pitchFamily="34" charset="0"/>
                <a:cs typeface="Tahoma" pitchFamily="34" charset="0"/>
              </a:rPr>
              <a:t>Febrile Phase:</a:t>
            </a:r>
          </a:p>
        </p:txBody>
      </p:sp>
      <p:sp>
        <p:nvSpPr>
          <p:cNvPr id="17411" name="Text Box 3"/>
          <p:cNvSpPr txBox="1">
            <a:spLocks noChangeArrowheads="1"/>
          </p:cNvSpPr>
          <p:nvPr/>
        </p:nvSpPr>
        <p:spPr bwMode="auto">
          <a:xfrm>
            <a:off x="1371600" y="838200"/>
            <a:ext cx="75438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30000"/>
              </a:lnSpc>
            </a:pPr>
            <a:r>
              <a:rPr lang="en-US" sz="2800" b="1">
                <a:solidFill>
                  <a:srgbClr val="002060"/>
                </a:solidFill>
                <a:latin typeface="Arial Narrow" pitchFamily="34" charset="0"/>
              </a:rPr>
              <a:t>1. Rest</a:t>
            </a:r>
          </a:p>
          <a:p>
            <a:pPr algn="just" eaLnBrk="1" hangingPunct="1">
              <a:lnSpc>
                <a:spcPct val="130000"/>
              </a:lnSpc>
            </a:pPr>
            <a:r>
              <a:rPr lang="en-US" sz="2800" b="1">
                <a:solidFill>
                  <a:srgbClr val="002060"/>
                </a:solidFill>
                <a:latin typeface="Arial Narrow" pitchFamily="34" charset="0"/>
              </a:rPr>
              <a:t>2. Antipyretic therapy for fever above 39</a:t>
            </a:r>
            <a:r>
              <a:rPr lang="en-US" sz="2800" b="1">
                <a:solidFill>
                  <a:srgbClr val="002060"/>
                </a:solidFill>
                <a:latin typeface="Arial Narrow" pitchFamily="34" charset="0"/>
                <a:sym typeface="Symbol" pitchFamily="18" charset="2"/>
              </a:rPr>
              <a:t></a:t>
            </a:r>
            <a:r>
              <a:rPr lang="en-US" sz="2800" b="1">
                <a:solidFill>
                  <a:srgbClr val="002060"/>
                </a:solidFill>
                <a:latin typeface="Arial Narrow" pitchFamily="34" charset="0"/>
              </a:rPr>
              <a:t>C.</a:t>
            </a:r>
          </a:p>
          <a:p>
            <a:pPr eaLnBrk="1" hangingPunct="1">
              <a:lnSpc>
                <a:spcPct val="130000"/>
              </a:lnSpc>
            </a:pPr>
            <a:r>
              <a:rPr lang="en-US" sz="2800" b="1">
                <a:solidFill>
                  <a:srgbClr val="9900CC"/>
                </a:solidFill>
                <a:latin typeface="Arial Narrow" pitchFamily="34" charset="0"/>
              </a:rPr>
              <a:t>    </a:t>
            </a:r>
            <a:r>
              <a:rPr lang="en-US" sz="2800" b="1">
                <a:solidFill>
                  <a:srgbClr val="CC3300"/>
                </a:solidFill>
                <a:latin typeface="Arial Narrow" pitchFamily="34" charset="0"/>
              </a:rPr>
              <a:t>(a) Sponging: With tap water at room temperature.</a:t>
            </a:r>
          </a:p>
          <a:p>
            <a:pPr algn="just" eaLnBrk="1" hangingPunct="1">
              <a:lnSpc>
                <a:spcPct val="130000"/>
              </a:lnSpc>
            </a:pPr>
            <a:r>
              <a:rPr lang="en-US" sz="2800" b="1">
                <a:solidFill>
                  <a:srgbClr val="CC3300"/>
                </a:solidFill>
                <a:latin typeface="Arial Narrow" pitchFamily="34" charset="0"/>
              </a:rPr>
              <a:t>    (b) Paracetamol.</a:t>
            </a:r>
          </a:p>
          <a:p>
            <a:pPr algn="just" eaLnBrk="1" hangingPunct="1">
              <a:lnSpc>
                <a:spcPct val="130000"/>
              </a:lnSpc>
            </a:pPr>
            <a:r>
              <a:rPr lang="en-US" sz="2800" b="1">
                <a:solidFill>
                  <a:srgbClr val="002060"/>
                </a:solidFill>
                <a:latin typeface="Arial Narrow" pitchFamily="34" charset="0"/>
              </a:rPr>
              <a:t>3. Aspirin should be avoided.</a:t>
            </a:r>
          </a:p>
          <a:p>
            <a:pPr algn="just" eaLnBrk="1" hangingPunct="1">
              <a:lnSpc>
                <a:spcPct val="130000"/>
              </a:lnSpc>
            </a:pPr>
            <a:r>
              <a:rPr lang="en-US" sz="2800" b="1">
                <a:solidFill>
                  <a:srgbClr val="002060"/>
                </a:solidFill>
                <a:latin typeface="Arial Narrow" pitchFamily="34" charset="0"/>
              </a:rPr>
              <a:t>4. Don’t give antibiotic as this do not help.</a:t>
            </a:r>
          </a:p>
          <a:p>
            <a:pPr algn="just" eaLnBrk="1" hangingPunct="1">
              <a:lnSpc>
                <a:spcPct val="130000"/>
              </a:lnSpc>
            </a:pPr>
            <a:r>
              <a:rPr lang="en-US" sz="2800" b="1">
                <a:solidFill>
                  <a:srgbClr val="002060"/>
                </a:solidFill>
                <a:latin typeface="Arial Narrow" pitchFamily="34" charset="0"/>
              </a:rPr>
              <a:t>5. Oral rehydation therapy (ORT).</a:t>
            </a:r>
          </a:p>
          <a:p>
            <a:pPr algn="just" eaLnBrk="1" hangingPunct="1">
              <a:lnSpc>
                <a:spcPct val="130000"/>
              </a:lnSpc>
            </a:pPr>
            <a:r>
              <a:rPr lang="en-US" sz="2800" b="1">
                <a:solidFill>
                  <a:srgbClr val="002060"/>
                </a:solidFill>
                <a:latin typeface="Arial Narrow" pitchFamily="34" charset="0"/>
              </a:rPr>
              <a:t>6. Food should be given according to appetite. But   </a:t>
            </a:r>
          </a:p>
          <a:p>
            <a:pPr algn="just" eaLnBrk="1" hangingPunct="1">
              <a:lnSpc>
                <a:spcPct val="130000"/>
              </a:lnSpc>
            </a:pPr>
            <a:r>
              <a:rPr lang="en-US" sz="2800" b="1">
                <a:solidFill>
                  <a:srgbClr val="002060"/>
                </a:solidFill>
                <a:latin typeface="Arial Narrow" pitchFamily="34" charset="0"/>
              </a:rPr>
              <a:t>    fresh fruit juice should be given frequently.</a:t>
            </a:r>
          </a:p>
          <a:p>
            <a:pPr algn="just" eaLnBrk="1" hangingPunct="1">
              <a:lnSpc>
                <a:spcPct val="130000"/>
              </a:lnSpc>
            </a:pPr>
            <a:r>
              <a:rPr lang="en-US" sz="2800" b="1">
                <a:solidFill>
                  <a:srgbClr val="002060"/>
                </a:solidFill>
                <a:latin typeface="Arial Narrow" pitchFamily="34" charset="0"/>
              </a:rPr>
              <a:t>7. Carefully monitoring.</a:t>
            </a:r>
          </a:p>
        </p:txBody>
      </p:sp>
      <p:pic>
        <p:nvPicPr>
          <p:cNvPr id="4" name="Picture 5"/>
          <p:cNvPicPr>
            <a:picLocks noChangeArrowheads="1"/>
          </p:cNvPicPr>
          <p:nvPr/>
        </p:nvPicPr>
        <p:blipFill>
          <a:blip r:embed="rId3"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524000" y="1149350"/>
            <a:ext cx="7239000"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60000"/>
              </a:lnSpc>
            </a:pPr>
            <a:r>
              <a:rPr lang="en-US" sz="2400" b="1" dirty="0">
                <a:solidFill>
                  <a:srgbClr val="002060"/>
                </a:solidFill>
                <a:latin typeface="Arial Narrow" pitchFamily="34" charset="0"/>
              </a:rPr>
              <a:t>In this phase most of the patient recover with out any complication. </a:t>
            </a:r>
            <a:r>
              <a:rPr lang="en-US" sz="2400" b="1" dirty="0" smtClean="0">
                <a:solidFill>
                  <a:srgbClr val="C00000"/>
                </a:solidFill>
                <a:latin typeface="Arial Narrow" pitchFamily="34" charset="0"/>
              </a:rPr>
              <a:t>But it can be also the most vital phase as the plasma leakage and hemodynamic instability can happen at this stage.</a:t>
            </a:r>
            <a:r>
              <a:rPr lang="en-US" sz="2400" b="1" dirty="0" smtClean="0">
                <a:solidFill>
                  <a:srgbClr val="002060"/>
                </a:solidFill>
                <a:latin typeface="Arial Narrow" pitchFamily="34" charset="0"/>
              </a:rPr>
              <a:t> The </a:t>
            </a:r>
            <a:r>
              <a:rPr lang="en-US" sz="2400" b="1" dirty="0">
                <a:solidFill>
                  <a:srgbClr val="002060"/>
                </a:solidFill>
                <a:latin typeface="Arial Narrow" pitchFamily="34" charset="0"/>
              </a:rPr>
              <a:t>following features may be present:</a:t>
            </a:r>
          </a:p>
          <a:p>
            <a:pPr eaLnBrk="1" hangingPunct="1">
              <a:lnSpc>
                <a:spcPct val="160000"/>
              </a:lnSpc>
            </a:pPr>
            <a:endParaRPr lang="en-US" sz="2400" b="1" dirty="0">
              <a:solidFill>
                <a:srgbClr val="002060"/>
              </a:solidFill>
              <a:latin typeface="Arial Narrow" pitchFamily="34" charset="0"/>
            </a:endParaRPr>
          </a:p>
          <a:p>
            <a:pPr eaLnBrk="1" hangingPunct="1">
              <a:lnSpc>
                <a:spcPct val="160000"/>
              </a:lnSpc>
            </a:pPr>
            <a:r>
              <a:rPr lang="en-US" sz="2400" b="1" dirty="0">
                <a:solidFill>
                  <a:srgbClr val="002060"/>
                </a:solidFill>
                <a:latin typeface="Arial Narrow" pitchFamily="34" charset="0"/>
              </a:rPr>
              <a:t>   </a:t>
            </a:r>
            <a:r>
              <a:rPr lang="en-US" sz="2400" b="1" dirty="0">
                <a:solidFill>
                  <a:srgbClr val="002060"/>
                </a:solidFill>
                <a:latin typeface="Arial Narrow" pitchFamily="34" charset="0"/>
                <a:sym typeface="Symbol" pitchFamily="18" charset="2"/>
              </a:rPr>
              <a:t></a:t>
            </a:r>
            <a:r>
              <a:rPr lang="en-US" sz="2400" b="1" dirty="0">
                <a:solidFill>
                  <a:srgbClr val="002060"/>
                </a:solidFill>
                <a:latin typeface="Arial Narrow" pitchFamily="34" charset="0"/>
              </a:rPr>
              <a:t> Improved in general condition.</a:t>
            </a:r>
          </a:p>
          <a:p>
            <a:pPr eaLnBrk="1" hangingPunct="1">
              <a:lnSpc>
                <a:spcPct val="160000"/>
              </a:lnSpc>
            </a:pPr>
            <a:r>
              <a:rPr lang="en-US" sz="2400" b="1" dirty="0">
                <a:solidFill>
                  <a:srgbClr val="002060"/>
                </a:solidFill>
                <a:latin typeface="Arial Narrow" pitchFamily="34" charset="0"/>
              </a:rPr>
              <a:t>   </a:t>
            </a:r>
            <a:r>
              <a:rPr lang="en-US" sz="2400" b="1" dirty="0">
                <a:solidFill>
                  <a:srgbClr val="002060"/>
                </a:solidFill>
                <a:latin typeface="Arial Narrow" pitchFamily="34" charset="0"/>
                <a:sym typeface="Symbol" pitchFamily="18" charset="2"/>
              </a:rPr>
              <a:t> </a:t>
            </a:r>
            <a:r>
              <a:rPr lang="en-US" sz="2400" b="1" dirty="0">
                <a:solidFill>
                  <a:srgbClr val="002060"/>
                </a:solidFill>
                <a:latin typeface="Arial Narrow" pitchFamily="34" charset="0"/>
              </a:rPr>
              <a:t>Platelet and Hematocrit level become normal.</a:t>
            </a:r>
          </a:p>
          <a:p>
            <a:pPr eaLnBrk="1" hangingPunct="1">
              <a:lnSpc>
                <a:spcPct val="160000"/>
              </a:lnSpc>
            </a:pPr>
            <a:r>
              <a:rPr lang="en-US" sz="2400" b="1" dirty="0">
                <a:solidFill>
                  <a:srgbClr val="002060"/>
                </a:solidFill>
                <a:latin typeface="Arial Narrow" pitchFamily="34" charset="0"/>
              </a:rPr>
              <a:t>   </a:t>
            </a:r>
            <a:r>
              <a:rPr lang="en-US" sz="2400" b="1" dirty="0">
                <a:solidFill>
                  <a:srgbClr val="002060"/>
                </a:solidFill>
                <a:latin typeface="Arial Narrow" pitchFamily="34" charset="0"/>
                <a:sym typeface="Symbol" pitchFamily="18" charset="2"/>
              </a:rPr>
              <a:t></a:t>
            </a:r>
            <a:r>
              <a:rPr lang="en-US" sz="2400" b="1" dirty="0">
                <a:solidFill>
                  <a:srgbClr val="002060"/>
                </a:solidFill>
                <a:latin typeface="Arial Narrow" pitchFamily="34" charset="0"/>
              </a:rPr>
              <a:t> Appetite rapidly regained.</a:t>
            </a:r>
          </a:p>
        </p:txBody>
      </p:sp>
      <p:sp>
        <p:nvSpPr>
          <p:cNvPr id="18435" name="Text Box 3" descr="White marble"/>
          <p:cNvSpPr txBox="1">
            <a:spLocks noChangeArrowheads="1"/>
          </p:cNvSpPr>
          <p:nvPr/>
        </p:nvSpPr>
        <p:spPr bwMode="auto">
          <a:xfrm>
            <a:off x="1447800" y="355600"/>
            <a:ext cx="3429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pPr>
            <a:r>
              <a:rPr lang="en-US" sz="3200" b="1" u="sng">
                <a:solidFill>
                  <a:srgbClr val="3399FF"/>
                </a:solidFill>
                <a:latin typeface="Tahoma" pitchFamily="34" charset="0"/>
              </a:rPr>
              <a:t>Afebrile Phase:</a:t>
            </a:r>
          </a:p>
        </p:txBody>
      </p:sp>
      <p:pic>
        <p:nvPicPr>
          <p:cNvPr id="4" name="Picture 5"/>
          <p:cNvPicPr>
            <a:picLocks noChangeArrowheads="1"/>
          </p:cNvPicPr>
          <p:nvPr/>
        </p:nvPicPr>
        <p:blipFill>
          <a:blip r:embed="rId3"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990600" y="3048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400">
              <a:latin typeface="Times New Roman" pitchFamily="18" charset="0"/>
            </a:endParaRPr>
          </a:p>
        </p:txBody>
      </p:sp>
      <p:sp>
        <p:nvSpPr>
          <p:cNvPr id="19459" name="Text Box 3"/>
          <p:cNvSpPr txBox="1">
            <a:spLocks noChangeArrowheads="1"/>
          </p:cNvSpPr>
          <p:nvPr/>
        </p:nvSpPr>
        <p:spPr bwMode="auto">
          <a:xfrm>
            <a:off x="1524000" y="6858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400">
              <a:latin typeface="Times New Roman" pitchFamily="18" charset="0"/>
            </a:endParaRPr>
          </a:p>
        </p:txBody>
      </p:sp>
      <p:sp>
        <p:nvSpPr>
          <p:cNvPr id="19460" name="Text Box 4"/>
          <p:cNvSpPr txBox="1">
            <a:spLocks noChangeArrowheads="1"/>
          </p:cNvSpPr>
          <p:nvPr/>
        </p:nvSpPr>
        <p:spPr bwMode="auto">
          <a:xfrm>
            <a:off x="1676400" y="838200"/>
            <a:ext cx="70104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2060"/>
                </a:solidFill>
                <a:latin typeface="Arial Narrow" pitchFamily="34" charset="0"/>
                <a:sym typeface="Symbol" pitchFamily="18" charset="2"/>
              </a:rPr>
              <a:t></a:t>
            </a:r>
            <a:r>
              <a:rPr lang="en-US" sz="2800" b="1">
                <a:solidFill>
                  <a:srgbClr val="002060"/>
                </a:solidFill>
                <a:latin typeface="Arial Narrow" pitchFamily="34" charset="0"/>
              </a:rPr>
              <a:t>  Duration is 7-10 days after Afebrile phase.</a:t>
            </a:r>
          </a:p>
          <a:p>
            <a:pPr eaLnBrk="1" hangingPunct="1">
              <a:lnSpc>
                <a:spcPct val="140000"/>
              </a:lnSpc>
            </a:pPr>
            <a:r>
              <a:rPr lang="en-US" sz="2800" b="1">
                <a:solidFill>
                  <a:srgbClr val="002060"/>
                </a:solidFill>
                <a:latin typeface="Arial Narrow" pitchFamily="34" charset="0"/>
                <a:sym typeface="Symbol" pitchFamily="18" charset="2"/>
              </a:rPr>
              <a:t></a:t>
            </a:r>
            <a:r>
              <a:rPr lang="en-US" sz="2800" b="1">
                <a:solidFill>
                  <a:srgbClr val="002060"/>
                </a:solidFill>
                <a:latin typeface="Arial Narrow" pitchFamily="34" charset="0"/>
              </a:rPr>
              <a:t>  No special advice.</a:t>
            </a:r>
          </a:p>
          <a:p>
            <a:pPr eaLnBrk="1" hangingPunct="1">
              <a:lnSpc>
                <a:spcPct val="140000"/>
              </a:lnSpc>
            </a:pPr>
            <a:r>
              <a:rPr lang="en-US" sz="2800" b="1">
                <a:solidFill>
                  <a:srgbClr val="002060"/>
                </a:solidFill>
                <a:latin typeface="Arial Narrow" pitchFamily="34" charset="0"/>
                <a:sym typeface="Symbol" pitchFamily="18" charset="2"/>
              </a:rPr>
              <a:t> </a:t>
            </a:r>
            <a:r>
              <a:rPr lang="en-US" sz="2800" b="1">
                <a:solidFill>
                  <a:srgbClr val="002060"/>
                </a:solidFill>
                <a:latin typeface="Arial Narrow" pitchFamily="34" charset="0"/>
              </a:rPr>
              <a:t> No restriction. </a:t>
            </a:r>
          </a:p>
        </p:txBody>
      </p:sp>
      <p:sp>
        <p:nvSpPr>
          <p:cNvPr id="19461" name="Text Box 5"/>
          <p:cNvSpPr txBox="1">
            <a:spLocks noChangeArrowheads="1"/>
          </p:cNvSpPr>
          <p:nvPr/>
        </p:nvSpPr>
        <p:spPr bwMode="auto">
          <a:xfrm>
            <a:off x="1676400" y="228600"/>
            <a:ext cx="4572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pPr>
            <a:r>
              <a:rPr lang="en-US" sz="3200" b="1" u="sng">
                <a:solidFill>
                  <a:srgbClr val="FF0000"/>
                </a:solidFill>
                <a:latin typeface="Tahoma" pitchFamily="34" charset="0"/>
              </a:rPr>
              <a:t>Convalescent Phase:</a:t>
            </a:r>
          </a:p>
        </p:txBody>
      </p:sp>
      <p:sp>
        <p:nvSpPr>
          <p:cNvPr id="19462" name="Text Box 6"/>
          <p:cNvSpPr txBox="1">
            <a:spLocks noChangeArrowheads="1"/>
          </p:cNvSpPr>
          <p:nvPr/>
        </p:nvSpPr>
        <p:spPr bwMode="auto">
          <a:xfrm>
            <a:off x="1371600" y="2971800"/>
            <a:ext cx="75438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u="sng">
                <a:solidFill>
                  <a:srgbClr val="CC3300"/>
                </a:solidFill>
                <a:cs typeface="Arial" charset="0"/>
              </a:rPr>
              <a:t>Indication of Hospitalization:</a:t>
            </a:r>
          </a:p>
          <a:p>
            <a:pPr eaLnBrk="1" hangingPunct="1"/>
            <a:endParaRPr lang="en-US" sz="2800" b="1" u="sng">
              <a:solidFill>
                <a:srgbClr val="CC3300"/>
              </a:solidFill>
              <a:cs typeface="Arial" charset="0"/>
            </a:endParaRPr>
          </a:p>
          <a:p>
            <a:pPr algn="just" eaLnBrk="1" hangingPunct="1">
              <a:buFontTx/>
              <a:buAutoNum type="arabicPeriod"/>
            </a:pPr>
            <a:r>
              <a:rPr lang="en-US" sz="2800" b="1">
                <a:solidFill>
                  <a:srgbClr val="002060"/>
                </a:solidFill>
                <a:latin typeface="Arial Narrow" pitchFamily="34" charset="0"/>
              </a:rPr>
              <a:t>DF cases and DHF Grade-I: If monitoring and observation not possible or presence of  concomitant illness.</a:t>
            </a:r>
          </a:p>
          <a:p>
            <a:pPr algn="just" eaLnBrk="1" hangingPunct="1"/>
            <a:endParaRPr lang="en-US" sz="2800" b="1">
              <a:solidFill>
                <a:srgbClr val="002060"/>
              </a:solidFill>
              <a:latin typeface="Arial Narrow" pitchFamily="34" charset="0"/>
            </a:endParaRPr>
          </a:p>
          <a:p>
            <a:pPr algn="just" eaLnBrk="1" hangingPunct="1"/>
            <a:r>
              <a:rPr lang="en-US" sz="2800" b="1">
                <a:solidFill>
                  <a:srgbClr val="002060"/>
                </a:solidFill>
                <a:latin typeface="Arial Narrow" pitchFamily="34" charset="0"/>
              </a:rPr>
              <a:t>2.  DHF Grade II, III and IV. </a:t>
            </a:r>
          </a:p>
        </p:txBody>
      </p:sp>
      <p:pic>
        <p:nvPicPr>
          <p:cNvPr id="7" name="Picture 5"/>
          <p:cNvPicPr>
            <a:picLocks noChangeArrowheads="1"/>
          </p:cNvPicPr>
          <p:nvPr/>
        </p:nvPicPr>
        <p:blipFill>
          <a:blip r:embed="rId3"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676400" y="914400"/>
            <a:ext cx="72390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70000"/>
              </a:lnSpc>
            </a:pPr>
            <a:r>
              <a:rPr lang="en-US" sz="2800" b="1">
                <a:solidFill>
                  <a:srgbClr val="002060"/>
                </a:solidFill>
                <a:latin typeface="Arial Narrow" pitchFamily="34" charset="0"/>
              </a:rPr>
              <a:t>1. Stable pulse, blood pressure and breathing rate.</a:t>
            </a:r>
          </a:p>
          <a:p>
            <a:pPr eaLnBrk="1" hangingPunct="1">
              <a:lnSpc>
                <a:spcPct val="170000"/>
              </a:lnSpc>
            </a:pPr>
            <a:r>
              <a:rPr lang="en-US" sz="2800" b="1">
                <a:solidFill>
                  <a:srgbClr val="002060"/>
                </a:solidFill>
                <a:latin typeface="Arial Narrow" pitchFamily="34" charset="0"/>
              </a:rPr>
              <a:t>2. Normal temperature.</a:t>
            </a:r>
          </a:p>
          <a:p>
            <a:pPr eaLnBrk="1" hangingPunct="1">
              <a:lnSpc>
                <a:spcPct val="170000"/>
              </a:lnSpc>
            </a:pPr>
            <a:r>
              <a:rPr lang="en-US" sz="2800" b="1">
                <a:solidFill>
                  <a:srgbClr val="002060"/>
                </a:solidFill>
                <a:latin typeface="Arial Narrow" pitchFamily="34" charset="0"/>
              </a:rPr>
              <a:t>3. No evidence of external or internal bleeding.</a:t>
            </a:r>
          </a:p>
          <a:p>
            <a:pPr eaLnBrk="1" hangingPunct="1">
              <a:lnSpc>
                <a:spcPct val="170000"/>
              </a:lnSpc>
            </a:pPr>
            <a:r>
              <a:rPr lang="en-US" sz="2800" b="1">
                <a:solidFill>
                  <a:srgbClr val="002060"/>
                </a:solidFill>
                <a:latin typeface="Arial Narrow" pitchFamily="34" charset="0"/>
              </a:rPr>
              <a:t>4. Return of appetite.</a:t>
            </a:r>
          </a:p>
          <a:p>
            <a:pPr eaLnBrk="1" hangingPunct="1">
              <a:lnSpc>
                <a:spcPct val="170000"/>
              </a:lnSpc>
            </a:pPr>
            <a:r>
              <a:rPr lang="en-US" sz="2800" b="1">
                <a:solidFill>
                  <a:srgbClr val="002060"/>
                </a:solidFill>
                <a:latin typeface="Arial Narrow" pitchFamily="34" charset="0"/>
              </a:rPr>
              <a:t>5. Good urinary output.</a:t>
            </a:r>
          </a:p>
          <a:p>
            <a:pPr eaLnBrk="1" hangingPunct="1">
              <a:lnSpc>
                <a:spcPct val="170000"/>
              </a:lnSpc>
            </a:pPr>
            <a:r>
              <a:rPr lang="en-US" sz="2800" b="1">
                <a:solidFill>
                  <a:srgbClr val="002060"/>
                </a:solidFill>
                <a:latin typeface="Arial Narrow" pitchFamily="34" charset="0"/>
              </a:rPr>
              <a:t>6. Stable hematocrit.</a:t>
            </a:r>
          </a:p>
          <a:p>
            <a:pPr eaLnBrk="1" hangingPunct="1">
              <a:lnSpc>
                <a:spcPct val="170000"/>
              </a:lnSpc>
            </a:pPr>
            <a:r>
              <a:rPr lang="en-US" sz="2800" b="1">
                <a:solidFill>
                  <a:srgbClr val="002060"/>
                </a:solidFill>
                <a:latin typeface="Arial Narrow" pitchFamily="34" charset="0"/>
              </a:rPr>
              <a:t>7. Convalescent stable petechial rash.</a:t>
            </a:r>
          </a:p>
        </p:txBody>
      </p:sp>
      <p:sp>
        <p:nvSpPr>
          <p:cNvPr id="20483" name="Text Box 3"/>
          <p:cNvSpPr txBox="1">
            <a:spLocks noChangeArrowheads="1"/>
          </p:cNvSpPr>
          <p:nvPr/>
        </p:nvSpPr>
        <p:spPr bwMode="auto">
          <a:xfrm>
            <a:off x="1371600" y="252413"/>
            <a:ext cx="42672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pPr>
            <a:r>
              <a:rPr lang="en-US" sz="3200" b="1" u="sng">
                <a:solidFill>
                  <a:srgbClr val="3399FF"/>
                </a:solidFill>
                <a:latin typeface="Tahoma" pitchFamily="34" charset="0"/>
              </a:rPr>
              <a:t>Signs of Recovery:</a:t>
            </a:r>
          </a:p>
        </p:txBody>
      </p:sp>
      <p:pic>
        <p:nvPicPr>
          <p:cNvPr id="4" name="Picture 5"/>
          <p:cNvPicPr>
            <a:picLocks noChangeArrowheads="1"/>
          </p:cNvPicPr>
          <p:nvPr/>
        </p:nvPicPr>
        <p:blipFill>
          <a:blip r:embed="rId3"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Dengue Management at Different Level</a:t>
            </a:r>
            <a:endParaRPr lang="en-US" dirty="0"/>
          </a:p>
        </p:txBody>
      </p:sp>
      <p:sp>
        <p:nvSpPr>
          <p:cNvPr id="3" name="Content Placeholder 2"/>
          <p:cNvSpPr>
            <a:spLocks noGrp="1"/>
          </p:cNvSpPr>
          <p:nvPr>
            <p:ph idx="1"/>
          </p:nvPr>
        </p:nvSpPr>
        <p:spPr>
          <a:xfrm>
            <a:off x="990600" y="1981200"/>
            <a:ext cx="7467600" cy="4114800"/>
          </a:xfrm>
        </p:spPr>
        <p:txBody>
          <a:bodyPr/>
          <a:lstStyle/>
          <a:p>
            <a:r>
              <a:rPr lang="en-US" b="1" u="sng" dirty="0" smtClean="0">
                <a:solidFill>
                  <a:srgbClr val="FF0000"/>
                </a:solidFill>
              </a:rPr>
              <a:t>Peripheral or Health Centers:</a:t>
            </a:r>
            <a:r>
              <a:rPr lang="en-US" dirty="0" smtClean="0">
                <a:solidFill>
                  <a:srgbClr val="FF0000"/>
                </a:solidFill>
              </a:rPr>
              <a:t> </a:t>
            </a:r>
            <a:r>
              <a:rPr lang="en-US" dirty="0" smtClean="0"/>
              <a:t>We don’t have any report of dengue cases from rural area.</a:t>
            </a:r>
          </a:p>
          <a:p>
            <a:r>
              <a:rPr lang="en-US" b="1" u="sng" dirty="0" smtClean="0">
                <a:solidFill>
                  <a:srgbClr val="FF0000"/>
                </a:solidFill>
              </a:rPr>
              <a:t>Secondary or District Level:</a:t>
            </a:r>
            <a:r>
              <a:rPr lang="en-US" dirty="0" smtClean="0"/>
              <a:t> There are few case reports form the district level, where doctors and health providers are already trained to treat the cases. Only complicated and severe cases are referred to tertiary care centers.</a:t>
            </a:r>
            <a:endParaRPr lang="en-US" dirty="0"/>
          </a:p>
        </p:txBody>
      </p:sp>
      <p:pic>
        <p:nvPicPr>
          <p:cNvPr id="4" name="Picture 5"/>
          <p:cNvPicPr>
            <a:picLocks noChangeArrowheads="1"/>
          </p:cNvPicPr>
          <p:nvPr/>
        </p:nvPicPr>
        <p:blipFill>
          <a:blip r:embed="rId2"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788325418"/>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490663" y="914400"/>
            <a:ext cx="7424737"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40000"/>
              </a:lnSpc>
            </a:pPr>
            <a:r>
              <a:rPr lang="en-US" sz="2800" b="1">
                <a:solidFill>
                  <a:srgbClr val="002060"/>
                </a:solidFill>
                <a:latin typeface="Arial Narrow" pitchFamily="34" charset="0"/>
              </a:rPr>
              <a:t>1. Absence of fever for at least 24 hours without the </a:t>
            </a:r>
          </a:p>
          <a:p>
            <a:pPr eaLnBrk="1" hangingPunct="1">
              <a:lnSpc>
                <a:spcPct val="140000"/>
              </a:lnSpc>
            </a:pPr>
            <a:r>
              <a:rPr lang="en-US" sz="2800" b="1">
                <a:solidFill>
                  <a:srgbClr val="002060"/>
                </a:solidFill>
                <a:latin typeface="Arial Narrow" pitchFamily="34" charset="0"/>
              </a:rPr>
              <a:t>    use of anti-fever therapy.</a:t>
            </a:r>
          </a:p>
          <a:p>
            <a:pPr eaLnBrk="1" hangingPunct="1">
              <a:lnSpc>
                <a:spcPct val="140000"/>
              </a:lnSpc>
            </a:pPr>
            <a:r>
              <a:rPr lang="en-US" sz="2800" b="1">
                <a:solidFill>
                  <a:srgbClr val="002060"/>
                </a:solidFill>
                <a:latin typeface="Arial Narrow" pitchFamily="34" charset="0"/>
              </a:rPr>
              <a:t>2. Return of appetite.</a:t>
            </a:r>
          </a:p>
          <a:p>
            <a:pPr eaLnBrk="1" hangingPunct="1">
              <a:lnSpc>
                <a:spcPct val="140000"/>
              </a:lnSpc>
            </a:pPr>
            <a:r>
              <a:rPr lang="en-US" sz="2800" b="1">
                <a:solidFill>
                  <a:srgbClr val="002060"/>
                </a:solidFill>
                <a:latin typeface="Arial Narrow" pitchFamily="34" charset="0"/>
              </a:rPr>
              <a:t>3. Visible clinical improvement.</a:t>
            </a:r>
          </a:p>
          <a:p>
            <a:pPr eaLnBrk="1" hangingPunct="1">
              <a:lnSpc>
                <a:spcPct val="140000"/>
              </a:lnSpc>
            </a:pPr>
            <a:r>
              <a:rPr lang="en-US" sz="2800" b="1">
                <a:solidFill>
                  <a:srgbClr val="002060"/>
                </a:solidFill>
                <a:latin typeface="Arial Narrow" pitchFamily="34" charset="0"/>
              </a:rPr>
              <a:t>4. Good urine output.</a:t>
            </a:r>
          </a:p>
          <a:p>
            <a:pPr eaLnBrk="1" hangingPunct="1">
              <a:lnSpc>
                <a:spcPct val="140000"/>
              </a:lnSpc>
            </a:pPr>
            <a:r>
              <a:rPr lang="en-US" sz="2800" b="1">
                <a:solidFill>
                  <a:srgbClr val="002060"/>
                </a:solidFill>
                <a:latin typeface="Arial Narrow" pitchFamily="34" charset="0"/>
              </a:rPr>
              <a:t>5. Minimum three days after recovery from shock.</a:t>
            </a:r>
          </a:p>
          <a:p>
            <a:pPr eaLnBrk="1" hangingPunct="1">
              <a:lnSpc>
                <a:spcPct val="140000"/>
              </a:lnSpc>
            </a:pPr>
            <a:r>
              <a:rPr lang="en-US" sz="2800" b="1">
                <a:solidFill>
                  <a:srgbClr val="002060"/>
                </a:solidFill>
                <a:latin typeface="Arial Narrow" pitchFamily="34" charset="0"/>
              </a:rPr>
              <a:t>6. No respiratory distress from pleural effusion and </a:t>
            </a:r>
          </a:p>
          <a:p>
            <a:pPr eaLnBrk="1" hangingPunct="1">
              <a:lnSpc>
                <a:spcPct val="140000"/>
              </a:lnSpc>
            </a:pPr>
            <a:r>
              <a:rPr lang="en-US" sz="2800" b="1">
                <a:solidFill>
                  <a:srgbClr val="002060"/>
                </a:solidFill>
                <a:latin typeface="Arial Narrow" pitchFamily="34" charset="0"/>
              </a:rPr>
              <a:t>    no ascitis.</a:t>
            </a:r>
          </a:p>
          <a:p>
            <a:pPr eaLnBrk="1" hangingPunct="1">
              <a:lnSpc>
                <a:spcPct val="140000"/>
              </a:lnSpc>
            </a:pPr>
            <a:r>
              <a:rPr lang="en-US" sz="2800" b="1">
                <a:solidFill>
                  <a:srgbClr val="002060"/>
                </a:solidFill>
                <a:latin typeface="Arial Narrow" pitchFamily="34" charset="0"/>
              </a:rPr>
              <a:t>7. Platelet count of more than 50,000/mm3.</a:t>
            </a:r>
          </a:p>
        </p:txBody>
      </p:sp>
      <p:sp>
        <p:nvSpPr>
          <p:cNvPr id="21507" name="Rectangle 3"/>
          <p:cNvSpPr>
            <a:spLocks noChangeArrowheads="1"/>
          </p:cNvSpPr>
          <p:nvPr/>
        </p:nvSpPr>
        <p:spPr bwMode="auto">
          <a:xfrm>
            <a:off x="1600200" y="258763"/>
            <a:ext cx="6899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eaLnBrk="1" hangingPunct="1"/>
            <a:r>
              <a:rPr lang="en-US" sz="3200" b="1" u="sng">
                <a:solidFill>
                  <a:srgbClr val="3399FF"/>
                </a:solidFill>
                <a:latin typeface="Tahoma" pitchFamily="34" charset="0"/>
              </a:rPr>
              <a:t>Criteria for Discharging Patients:</a:t>
            </a:r>
          </a:p>
        </p:txBody>
      </p:sp>
      <p:pic>
        <p:nvPicPr>
          <p:cNvPr id="4" name="Picture 5"/>
          <p:cNvPicPr>
            <a:picLocks noChangeArrowheads="1"/>
          </p:cNvPicPr>
          <p:nvPr/>
        </p:nvPicPr>
        <p:blipFill>
          <a:blip r:embed="rId3"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5"/>
          <p:cNvSpPr>
            <a:spLocks noChangeArrowheads="1"/>
          </p:cNvSpPr>
          <p:nvPr/>
        </p:nvSpPr>
        <p:spPr bwMode="auto">
          <a:xfrm>
            <a:off x="838200" y="762000"/>
            <a:ext cx="7467600" cy="1569660"/>
          </a:xfrm>
          <a:prstGeom prst="rect">
            <a:avLst/>
          </a:prstGeom>
          <a:noFill/>
          <a:ln w="38100">
            <a:noFill/>
            <a:miter lim="800000"/>
            <a:headEnd/>
            <a:tailEnd/>
          </a:ln>
        </p:spPr>
        <p:txBody>
          <a:bodyPr wrap="square">
            <a:spAutoFit/>
          </a:bodyPr>
          <a:lstStyle/>
          <a:p>
            <a:pPr>
              <a:spcBef>
                <a:spcPct val="50000"/>
              </a:spcBef>
              <a:buFontTx/>
              <a:buChar char="•"/>
            </a:pPr>
            <a:r>
              <a:rPr lang="en-US" sz="2400" b="1" i="1" dirty="0">
                <a:solidFill>
                  <a:srgbClr val="002060"/>
                </a:solidFill>
              </a:rPr>
              <a:t>  What should not be done is as important as </a:t>
            </a:r>
            <a:r>
              <a:rPr lang="en-US" sz="2400" b="1" i="1" dirty="0" smtClean="0">
                <a:solidFill>
                  <a:srgbClr val="002060"/>
                </a:solidFill>
              </a:rPr>
              <a:t>      </a:t>
            </a:r>
          </a:p>
          <a:p>
            <a:pPr>
              <a:spcBef>
                <a:spcPct val="50000"/>
              </a:spcBef>
            </a:pPr>
            <a:r>
              <a:rPr lang="en-US" sz="2400" b="1" i="1" dirty="0">
                <a:solidFill>
                  <a:srgbClr val="002060"/>
                </a:solidFill>
              </a:rPr>
              <a:t> </a:t>
            </a:r>
            <a:r>
              <a:rPr lang="en-US" sz="2400" b="1" i="1" dirty="0" smtClean="0">
                <a:solidFill>
                  <a:srgbClr val="002060"/>
                </a:solidFill>
              </a:rPr>
              <a:t>  what </a:t>
            </a:r>
            <a:r>
              <a:rPr lang="en-US" sz="2400" b="1" i="1" dirty="0">
                <a:solidFill>
                  <a:srgbClr val="002060"/>
                </a:solidFill>
              </a:rPr>
              <a:t>should </a:t>
            </a:r>
            <a:r>
              <a:rPr lang="en-US" sz="2400" b="1" i="1" dirty="0" smtClean="0">
                <a:solidFill>
                  <a:srgbClr val="002060"/>
                </a:solidFill>
              </a:rPr>
              <a:t>be done</a:t>
            </a:r>
            <a:endParaRPr lang="en-US" sz="2400" b="1" i="1" dirty="0">
              <a:solidFill>
                <a:srgbClr val="002060"/>
              </a:solidFill>
            </a:endParaRPr>
          </a:p>
          <a:p>
            <a:pPr>
              <a:spcBef>
                <a:spcPct val="50000"/>
              </a:spcBef>
              <a:buFontTx/>
              <a:buChar char="•"/>
            </a:pPr>
            <a:r>
              <a:rPr lang="en-US" sz="2400" b="1" i="1" dirty="0">
                <a:solidFill>
                  <a:srgbClr val="002060"/>
                </a:solidFill>
              </a:rPr>
              <a:t>  </a:t>
            </a:r>
            <a:r>
              <a:rPr lang="en-US" sz="2400" b="1" i="1" dirty="0" smtClean="0">
                <a:solidFill>
                  <a:srgbClr val="002060"/>
                </a:solidFill>
              </a:rPr>
              <a:t>What </a:t>
            </a:r>
            <a:r>
              <a:rPr lang="en-US" sz="2400" b="1" i="1" dirty="0">
                <a:solidFill>
                  <a:srgbClr val="002060"/>
                </a:solidFill>
              </a:rPr>
              <a:t>should be done should not be over done.</a:t>
            </a:r>
          </a:p>
        </p:txBody>
      </p:sp>
      <p:sp>
        <p:nvSpPr>
          <p:cNvPr id="31749" name="Text Box 6"/>
          <p:cNvSpPr txBox="1">
            <a:spLocks noChangeArrowheads="1"/>
          </p:cNvSpPr>
          <p:nvPr/>
        </p:nvSpPr>
        <p:spPr bwMode="auto">
          <a:xfrm>
            <a:off x="838200" y="3429000"/>
            <a:ext cx="7455652" cy="1569660"/>
          </a:xfrm>
          <a:prstGeom prst="rect">
            <a:avLst/>
          </a:prstGeom>
          <a:noFill/>
          <a:ln w="28575">
            <a:no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i="1" dirty="0">
                <a:solidFill>
                  <a:srgbClr val="002060"/>
                </a:solidFill>
              </a:rPr>
              <a:t>Please note that DF and DHF are self-limiting conditions, so one has to provide just therapeutic and other supportive care to prevent complication.</a:t>
            </a:r>
          </a:p>
        </p:txBody>
      </p:sp>
      <p:pic>
        <p:nvPicPr>
          <p:cNvPr id="6" name="Picture 5"/>
          <p:cNvPicPr>
            <a:picLocks noChangeArrowheads="1"/>
          </p:cNvPicPr>
          <p:nvPr/>
        </p:nvPicPr>
        <p:blipFill>
          <a:blip r:embed="rId2"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rrowheads="1"/>
          </p:cNvPicPr>
          <p:nvPr/>
        </p:nvPicPr>
        <p:blipFill>
          <a:blip r:embed="rId2"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5" y="0"/>
            <a:ext cx="9161585" cy="685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981418"/>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5"/>
          <p:cNvSpPr>
            <a:spLocks noChangeArrowheads="1"/>
          </p:cNvSpPr>
          <p:nvPr/>
        </p:nvSpPr>
        <p:spPr bwMode="auto">
          <a:xfrm>
            <a:off x="862818" y="302680"/>
            <a:ext cx="7900182" cy="830997"/>
          </a:xfrm>
          <a:prstGeom prst="rect">
            <a:avLst/>
          </a:prstGeom>
          <a:noFill/>
          <a:ln w="38100">
            <a:noFill/>
            <a:miter lim="800000"/>
            <a:headEnd/>
            <a:tailEnd/>
          </a:ln>
        </p:spPr>
        <p:txBody>
          <a:bodyPr wrap="square">
            <a:spAutoFit/>
          </a:bodyPr>
          <a:lstStyle/>
          <a:p>
            <a:pPr>
              <a:spcBef>
                <a:spcPct val="50000"/>
              </a:spcBef>
            </a:pPr>
            <a:r>
              <a:rPr lang="en-US" sz="2400" b="1" dirty="0">
                <a:solidFill>
                  <a:srgbClr val="C00000"/>
                </a:solidFill>
              </a:rPr>
              <a:t>Dengue: A Practical Experience of Medical Professionals in Hospital</a:t>
            </a:r>
            <a:endParaRPr lang="en-US" sz="2400" b="1" i="1" dirty="0">
              <a:solidFill>
                <a:srgbClr val="C00000"/>
              </a:solidFill>
            </a:endParaRPr>
          </a:p>
        </p:txBody>
      </p:sp>
      <p:sp>
        <p:nvSpPr>
          <p:cNvPr id="31749" name="Text Box 6"/>
          <p:cNvSpPr txBox="1">
            <a:spLocks noChangeArrowheads="1"/>
          </p:cNvSpPr>
          <p:nvPr/>
        </p:nvSpPr>
        <p:spPr bwMode="auto">
          <a:xfrm>
            <a:off x="1219200" y="1177290"/>
            <a:ext cx="7696200" cy="5262979"/>
          </a:xfrm>
          <a:prstGeom prst="rect">
            <a:avLst/>
          </a:prstGeom>
          <a:noFill/>
          <a:ln w="28575">
            <a:no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i="1" u="sng" dirty="0">
                <a:solidFill>
                  <a:srgbClr val="C00000"/>
                </a:solidFill>
              </a:rPr>
              <a:t>Result: </a:t>
            </a:r>
            <a:endParaRPr lang="en-US" sz="2400" i="1" dirty="0" smtClean="0"/>
          </a:p>
          <a:p>
            <a:pPr marL="342900" indent="-342900">
              <a:buFont typeface="Arial" pitchFamily="34" charset="0"/>
              <a:buChar char="•"/>
            </a:pPr>
            <a:r>
              <a:rPr lang="en-US" sz="2400" i="1" dirty="0" smtClean="0">
                <a:solidFill>
                  <a:srgbClr val="002060"/>
                </a:solidFill>
              </a:rPr>
              <a:t>Total </a:t>
            </a:r>
            <a:r>
              <a:rPr lang="en-US" sz="2400" i="1" dirty="0">
                <a:solidFill>
                  <a:srgbClr val="002060"/>
                </a:solidFill>
              </a:rPr>
              <a:t>50 cases were selected consecutively and </a:t>
            </a:r>
            <a:r>
              <a:rPr lang="en-US" sz="2400" i="1" dirty="0" smtClean="0">
                <a:solidFill>
                  <a:srgbClr val="002060"/>
                </a:solidFill>
              </a:rPr>
              <a:t>diagnosed clinically </a:t>
            </a:r>
            <a:r>
              <a:rPr lang="en-US" sz="2400" i="1" dirty="0">
                <a:solidFill>
                  <a:srgbClr val="002060"/>
                </a:solidFill>
              </a:rPr>
              <a:t>as dengue, and were classified </a:t>
            </a:r>
            <a:r>
              <a:rPr lang="en-US" sz="2400" i="1" dirty="0" smtClean="0">
                <a:solidFill>
                  <a:srgbClr val="002060"/>
                </a:solidFill>
              </a:rPr>
              <a:t>into 3 </a:t>
            </a:r>
            <a:r>
              <a:rPr lang="en-US" sz="2400" i="1" dirty="0">
                <a:solidFill>
                  <a:srgbClr val="002060"/>
                </a:solidFill>
              </a:rPr>
              <a:t>groups, i.e. 25 cases of classical dengue fever, 3 cases of dengue fever with unusual </a:t>
            </a:r>
            <a:r>
              <a:rPr lang="en-US" sz="2400" i="1" dirty="0" err="1">
                <a:solidFill>
                  <a:srgbClr val="002060"/>
                </a:solidFill>
              </a:rPr>
              <a:t>haemorrhage</a:t>
            </a:r>
            <a:r>
              <a:rPr lang="en-US" sz="2400" i="1" dirty="0">
                <a:solidFill>
                  <a:srgbClr val="002060"/>
                </a:solidFill>
              </a:rPr>
              <a:t>, 22 </a:t>
            </a:r>
            <a:r>
              <a:rPr lang="en-US" sz="2400" i="1" dirty="0" smtClean="0">
                <a:solidFill>
                  <a:srgbClr val="002060"/>
                </a:solidFill>
              </a:rPr>
              <a:t>cases Dengue </a:t>
            </a:r>
            <a:r>
              <a:rPr lang="en-US" sz="2400" i="1" dirty="0" err="1">
                <a:solidFill>
                  <a:srgbClr val="002060"/>
                </a:solidFill>
              </a:rPr>
              <a:t>haemorrhagic</a:t>
            </a:r>
            <a:r>
              <a:rPr lang="en-US" sz="2400" i="1" dirty="0">
                <a:solidFill>
                  <a:srgbClr val="002060"/>
                </a:solidFill>
              </a:rPr>
              <a:t> fever (DHF-I and DHF-II) and all were discharged uneventfully. </a:t>
            </a:r>
            <a:endParaRPr lang="en-US" sz="2400" i="1" dirty="0" smtClean="0">
              <a:solidFill>
                <a:srgbClr val="002060"/>
              </a:solidFill>
            </a:endParaRPr>
          </a:p>
          <a:p>
            <a:pPr marL="342900" indent="-342900">
              <a:buFont typeface="Arial" pitchFamily="34" charset="0"/>
              <a:buChar char="•"/>
            </a:pPr>
            <a:r>
              <a:rPr lang="en-US" sz="2400" i="1" dirty="0" smtClean="0">
                <a:solidFill>
                  <a:srgbClr val="002060"/>
                </a:solidFill>
              </a:rPr>
              <a:t>Among </a:t>
            </a:r>
            <a:r>
              <a:rPr lang="en-US" sz="2400" i="1" dirty="0">
                <a:solidFill>
                  <a:srgbClr val="002060"/>
                </a:solidFill>
              </a:rPr>
              <a:t>them 33(66</a:t>
            </a:r>
            <a:r>
              <a:rPr lang="en-US" sz="2400" i="1" dirty="0" smtClean="0">
                <a:solidFill>
                  <a:srgbClr val="002060"/>
                </a:solidFill>
              </a:rPr>
              <a:t>%) were </a:t>
            </a:r>
            <a:r>
              <a:rPr lang="en-US" sz="2400" i="1" dirty="0">
                <a:solidFill>
                  <a:srgbClr val="002060"/>
                </a:solidFill>
              </a:rPr>
              <a:t>male </a:t>
            </a:r>
            <a:r>
              <a:rPr lang="en-US" sz="2400" i="1" dirty="0" smtClean="0">
                <a:solidFill>
                  <a:srgbClr val="002060"/>
                </a:solidFill>
              </a:rPr>
              <a:t>and outnumbered </a:t>
            </a:r>
            <a:r>
              <a:rPr lang="en-US" sz="2400" i="1" dirty="0">
                <a:solidFill>
                  <a:srgbClr val="002060"/>
                </a:solidFill>
              </a:rPr>
              <a:t>17(34%) were female. </a:t>
            </a:r>
            <a:endParaRPr lang="en-US" sz="2400" i="1" dirty="0" smtClean="0">
              <a:solidFill>
                <a:srgbClr val="002060"/>
              </a:solidFill>
            </a:endParaRPr>
          </a:p>
          <a:p>
            <a:pPr marL="342900" indent="-342900">
              <a:buFont typeface="Arial" pitchFamily="34" charset="0"/>
              <a:buChar char="•"/>
            </a:pPr>
            <a:r>
              <a:rPr lang="en-US" sz="2400" i="1" dirty="0" smtClean="0">
                <a:solidFill>
                  <a:srgbClr val="002060"/>
                </a:solidFill>
              </a:rPr>
              <a:t>Mean </a:t>
            </a:r>
            <a:r>
              <a:rPr lang="en-US" sz="2400" i="1" dirty="0">
                <a:solidFill>
                  <a:srgbClr val="002060"/>
                </a:solidFill>
              </a:rPr>
              <a:t>ages of the subjects were 30.91 ±10.314, 34.33 </a:t>
            </a:r>
            <a:r>
              <a:rPr lang="en-US" sz="2400" i="1" dirty="0" smtClean="0">
                <a:solidFill>
                  <a:srgbClr val="002060"/>
                </a:solidFill>
              </a:rPr>
              <a:t>± 16.29 </a:t>
            </a:r>
            <a:r>
              <a:rPr lang="en-US" sz="2400" i="1" dirty="0">
                <a:solidFill>
                  <a:srgbClr val="002060"/>
                </a:solidFill>
              </a:rPr>
              <a:t>and 33.91 ± 14.72 years in respective groups. </a:t>
            </a:r>
            <a:endParaRPr lang="en-US" sz="2400" i="1" dirty="0" smtClean="0">
              <a:solidFill>
                <a:srgbClr val="002060"/>
              </a:solidFill>
            </a:endParaRPr>
          </a:p>
          <a:p>
            <a:pPr marL="342900" indent="-342900">
              <a:buFont typeface="Arial" pitchFamily="34" charset="0"/>
              <a:buChar char="•"/>
            </a:pPr>
            <a:r>
              <a:rPr lang="en-US" sz="2400" i="1" dirty="0" smtClean="0">
                <a:solidFill>
                  <a:srgbClr val="002060"/>
                </a:solidFill>
              </a:rPr>
              <a:t>Majority </a:t>
            </a:r>
            <a:r>
              <a:rPr lang="en-US" sz="2400" i="1" dirty="0">
                <a:solidFill>
                  <a:srgbClr val="002060"/>
                </a:solidFill>
              </a:rPr>
              <a:t>had profound weakness, headache, </a:t>
            </a:r>
            <a:r>
              <a:rPr lang="en-US" sz="2400" i="1" dirty="0" smtClean="0">
                <a:solidFill>
                  <a:srgbClr val="002060"/>
                </a:solidFill>
              </a:rPr>
              <a:t>myalgia, anorexia, nausea, and vomiting and itching. </a:t>
            </a:r>
            <a:endParaRPr lang="en-US" sz="2400" b="1" i="1" dirty="0">
              <a:solidFill>
                <a:srgbClr val="002060"/>
              </a:solidFill>
            </a:endParaRPr>
          </a:p>
        </p:txBody>
      </p:sp>
      <p:pic>
        <p:nvPicPr>
          <p:cNvPr id="6" name="Picture 5"/>
          <p:cNvPicPr>
            <a:picLocks noChangeArrowheads="1"/>
          </p:cNvPicPr>
          <p:nvPr/>
        </p:nvPicPr>
        <p:blipFill>
          <a:blip r:embed="rId2"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794793305"/>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5"/>
          <p:cNvSpPr>
            <a:spLocks noChangeArrowheads="1"/>
          </p:cNvSpPr>
          <p:nvPr/>
        </p:nvSpPr>
        <p:spPr bwMode="auto">
          <a:xfrm>
            <a:off x="862818" y="302680"/>
            <a:ext cx="7900182" cy="830997"/>
          </a:xfrm>
          <a:prstGeom prst="rect">
            <a:avLst/>
          </a:prstGeom>
          <a:noFill/>
          <a:ln w="38100">
            <a:noFill/>
            <a:miter lim="800000"/>
            <a:headEnd/>
            <a:tailEnd/>
          </a:ln>
        </p:spPr>
        <p:txBody>
          <a:bodyPr wrap="square">
            <a:spAutoFit/>
          </a:bodyPr>
          <a:lstStyle/>
          <a:p>
            <a:pPr>
              <a:spcBef>
                <a:spcPct val="50000"/>
              </a:spcBef>
            </a:pPr>
            <a:r>
              <a:rPr lang="en-US" sz="2400" b="1" dirty="0">
                <a:solidFill>
                  <a:srgbClr val="C00000"/>
                </a:solidFill>
              </a:rPr>
              <a:t>Dengue: A Practical Experience of Medical Professionals in Hospital</a:t>
            </a:r>
            <a:endParaRPr lang="en-US" sz="2400" b="1" i="1" dirty="0">
              <a:solidFill>
                <a:srgbClr val="C00000"/>
              </a:solidFill>
            </a:endParaRPr>
          </a:p>
        </p:txBody>
      </p:sp>
      <p:sp>
        <p:nvSpPr>
          <p:cNvPr id="31749" name="Text Box 6"/>
          <p:cNvSpPr txBox="1">
            <a:spLocks noChangeArrowheads="1"/>
          </p:cNvSpPr>
          <p:nvPr/>
        </p:nvSpPr>
        <p:spPr bwMode="auto">
          <a:xfrm>
            <a:off x="1219200" y="1177290"/>
            <a:ext cx="7239000" cy="4893647"/>
          </a:xfrm>
          <a:prstGeom prst="rect">
            <a:avLst/>
          </a:prstGeom>
          <a:noFill/>
          <a:ln w="28575">
            <a:no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buFont typeface="Arial" pitchFamily="34" charset="0"/>
              <a:buChar char="•"/>
            </a:pPr>
            <a:r>
              <a:rPr lang="en-US" sz="2400" i="1" dirty="0" err="1" smtClean="0">
                <a:solidFill>
                  <a:srgbClr val="002060"/>
                </a:solidFill>
              </a:rPr>
              <a:t>Diarrhoea</a:t>
            </a:r>
            <a:r>
              <a:rPr lang="en-US" sz="2400" i="1" dirty="0" smtClean="0">
                <a:solidFill>
                  <a:srgbClr val="002060"/>
                </a:solidFill>
              </a:rPr>
              <a:t>, abdominal pain, </a:t>
            </a:r>
            <a:r>
              <a:rPr lang="en-US" sz="2400" i="1" dirty="0" err="1" smtClean="0">
                <a:solidFill>
                  <a:srgbClr val="002060"/>
                </a:solidFill>
              </a:rPr>
              <a:t>organomegaly</a:t>
            </a:r>
            <a:r>
              <a:rPr lang="en-US" sz="2400" i="1" dirty="0" smtClean="0">
                <a:solidFill>
                  <a:srgbClr val="002060"/>
                </a:solidFill>
              </a:rPr>
              <a:t>, ascites, and pleural effusion were not infrequent complaints of Dengue </a:t>
            </a:r>
            <a:r>
              <a:rPr lang="en-US" sz="2400" i="1" dirty="0" err="1" smtClean="0">
                <a:solidFill>
                  <a:srgbClr val="002060"/>
                </a:solidFill>
              </a:rPr>
              <a:t>haemorrhagic</a:t>
            </a:r>
            <a:r>
              <a:rPr lang="en-US" sz="2400" i="1" dirty="0" smtClean="0">
                <a:solidFill>
                  <a:srgbClr val="002060"/>
                </a:solidFill>
              </a:rPr>
              <a:t> fever patients, whereas occasional complaints in other groups. </a:t>
            </a:r>
          </a:p>
          <a:p>
            <a:pPr marL="342900" indent="-342900">
              <a:buFont typeface="Arial" pitchFamily="34" charset="0"/>
              <a:buChar char="•"/>
            </a:pPr>
            <a:r>
              <a:rPr lang="en-US" sz="2400" i="1" dirty="0" smtClean="0">
                <a:solidFill>
                  <a:srgbClr val="002060"/>
                </a:solidFill>
              </a:rPr>
              <a:t>There is a linear relationship between platelet count and SGOT (p-0.037). </a:t>
            </a:r>
          </a:p>
          <a:p>
            <a:pPr marL="342900" indent="-342900">
              <a:buFont typeface="Arial" pitchFamily="34" charset="0"/>
              <a:buChar char="•"/>
            </a:pPr>
            <a:r>
              <a:rPr lang="en-US" sz="2400" i="1" dirty="0" err="1" smtClean="0">
                <a:solidFill>
                  <a:srgbClr val="002060"/>
                </a:solidFill>
              </a:rPr>
              <a:t>Hametocrit</a:t>
            </a:r>
            <a:r>
              <a:rPr lang="en-US" sz="2400" i="1" dirty="0" smtClean="0">
                <a:solidFill>
                  <a:srgbClr val="002060"/>
                </a:solidFill>
              </a:rPr>
              <a:t> value also </a:t>
            </a:r>
            <a:r>
              <a:rPr lang="en-US" sz="2400" i="1" dirty="0" err="1" smtClean="0">
                <a:solidFill>
                  <a:srgbClr val="002060"/>
                </a:solidFill>
              </a:rPr>
              <a:t>markely</a:t>
            </a:r>
            <a:r>
              <a:rPr lang="en-US" sz="2400" i="1" dirty="0" smtClean="0">
                <a:solidFill>
                  <a:srgbClr val="002060"/>
                </a:solidFill>
              </a:rPr>
              <a:t> increased in dengue </a:t>
            </a:r>
            <a:r>
              <a:rPr lang="en-US" sz="2400" i="1" dirty="0" err="1" smtClean="0">
                <a:solidFill>
                  <a:srgbClr val="002060"/>
                </a:solidFill>
              </a:rPr>
              <a:t>haemorrhagic</a:t>
            </a:r>
            <a:r>
              <a:rPr lang="en-US" sz="2400" i="1" dirty="0" smtClean="0">
                <a:solidFill>
                  <a:srgbClr val="002060"/>
                </a:solidFill>
              </a:rPr>
              <a:t> fever (m- 42.5) but not in dengue fever with unusual </a:t>
            </a:r>
            <a:r>
              <a:rPr lang="en-US" sz="2400" i="1" dirty="0" err="1" smtClean="0">
                <a:solidFill>
                  <a:srgbClr val="002060"/>
                </a:solidFill>
              </a:rPr>
              <a:t>haemorrhage</a:t>
            </a:r>
            <a:r>
              <a:rPr lang="en-US" sz="2400" i="1" dirty="0" smtClean="0">
                <a:solidFill>
                  <a:srgbClr val="002060"/>
                </a:solidFill>
              </a:rPr>
              <a:t> (m-31). </a:t>
            </a:r>
          </a:p>
          <a:p>
            <a:pPr marL="342900" indent="-342900">
              <a:buFont typeface="Arial" pitchFamily="34" charset="0"/>
              <a:buChar char="•"/>
            </a:pPr>
            <a:r>
              <a:rPr lang="en-US" sz="2400" i="1" dirty="0" smtClean="0">
                <a:solidFill>
                  <a:srgbClr val="002060"/>
                </a:solidFill>
              </a:rPr>
              <a:t>Biochemical marker and </a:t>
            </a:r>
            <a:r>
              <a:rPr lang="en-US" sz="2400" i="1" dirty="0" err="1" smtClean="0">
                <a:solidFill>
                  <a:srgbClr val="002060"/>
                </a:solidFill>
              </a:rPr>
              <a:t>Hct</a:t>
            </a:r>
            <a:r>
              <a:rPr lang="en-US" sz="2400" i="1" dirty="0" smtClean="0">
                <a:solidFill>
                  <a:srgbClr val="002060"/>
                </a:solidFill>
              </a:rPr>
              <a:t> may be a good predictor to differentiate different presentation of dengue fever.</a:t>
            </a:r>
            <a:endParaRPr lang="en-US" sz="2400" b="1" i="1" dirty="0">
              <a:solidFill>
                <a:srgbClr val="002060"/>
              </a:solidFill>
            </a:endParaRPr>
          </a:p>
        </p:txBody>
      </p:sp>
      <p:pic>
        <p:nvPicPr>
          <p:cNvPr id="6" name="Picture 5"/>
          <p:cNvPicPr>
            <a:picLocks noChangeArrowheads="1"/>
          </p:cNvPicPr>
          <p:nvPr/>
        </p:nvPicPr>
        <p:blipFill>
          <a:blip r:embed="rId2"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883601176"/>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1028" descr="TD_0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WordArt 1029"/>
          <p:cNvSpPr>
            <a:spLocks noChangeArrowheads="1" noChangeShapeType="1" noTextEdit="1"/>
          </p:cNvSpPr>
          <p:nvPr/>
        </p:nvSpPr>
        <p:spPr bwMode="auto">
          <a:xfrm>
            <a:off x="381000" y="5486400"/>
            <a:ext cx="8458200" cy="990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WE HAVE TO LIVE WITH IT</a:t>
            </a:r>
          </a:p>
        </p:txBody>
      </p: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Dengue Management at Different Level</a:t>
            </a:r>
            <a:endParaRPr lang="en-US" dirty="0"/>
          </a:p>
        </p:txBody>
      </p:sp>
      <p:sp>
        <p:nvSpPr>
          <p:cNvPr id="3" name="Content Placeholder 2"/>
          <p:cNvSpPr>
            <a:spLocks noGrp="1"/>
          </p:cNvSpPr>
          <p:nvPr>
            <p:ph idx="1"/>
          </p:nvPr>
        </p:nvSpPr>
        <p:spPr>
          <a:xfrm>
            <a:off x="990600" y="1981200"/>
            <a:ext cx="7467600" cy="4114800"/>
          </a:xfrm>
        </p:spPr>
        <p:txBody>
          <a:bodyPr/>
          <a:lstStyle/>
          <a:p>
            <a:r>
              <a:rPr lang="en-US" dirty="0" smtClean="0"/>
              <a:t>Most of the cases of dengue in Bangladesh are reported form the urban area.</a:t>
            </a:r>
          </a:p>
          <a:p>
            <a:r>
              <a:rPr lang="en-US" dirty="0" smtClean="0"/>
              <a:t>More than 80% cases are confined in capital Dhaka.</a:t>
            </a:r>
          </a:p>
          <a:p>
            <a:r>
              <a:rPr lang="en-US" dirty="0" smtClean="0"/>
              <a:t>In the capital, public and private hospitals are well oriented for managing dengue cases through regular training of doctors and other health professionals.</a:t>
            </a:r>
            <a:endParaRPr lang="en-US" dirty="0"/>
          </a:p>
        </p:txBody>
      </p:sp>
      <p:pic>
        <p:nvPicPr>
          <p:cNvPr id="4" name="Picture 5"/>
          <p:cNvPicPr>
            <a:picLocks noChangeArrowheads="1"/>
          </p:cNvPicPr>
          <p:nvPr/>
        </p:nvPicPr>
        <p:blipFill>
          <a:blip r:embed="rId2"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544787176"/>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1" hangingPunct="1"/>
            <a:endParaRPr lang="en-US" sz="2400">
              <a:latin typeface="Times New Roman" pitchFamily="18" charset="0"/>
            </a:endParaRPr>
          </a:p>
        </p:txBody>
      </p:sp>
      <p:pic>
        <p:nvPicPr>
          <p:cNvPr id="4" name="Picture 5"/>
          <p:cNvPicPr>
            <a:picLocks noChangeArrowheads="1"/>
          </p:cNvPicPr>
          <p:nvPr/>
        </p:nvPicPr>
        <p:blipFill>
          <a:blip r:embed="rId3"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37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76200"/>
            <a:ext cx="6477000" cy="676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558934"/>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0"/>
            <a:ext cx="9144000"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3600" b="1">
                <a:solidFill>
                  <a:srgbClr val="3366FF"/>
                </a:solidFill>
                <a:latin typeface="Tahoma" pitchFamily="34" charset="0"/>
                <a:cs typeface="Times New Roman" pitchFamily="18" charset="0"/>
              </a:rPr>
              <a:t>MANAGEMENT OF DENGUE FEVER</a:t>
            </a:r>
            <a:endParaRPr lang="en-US" sz="3600">
              <a:solidFill>
                <a:srgbClr val="3366FF"/>
              </a:solidFill>
              <a:latin typeface="Tahoma" pitchFamily="34" charset="0"/>
            </a:endParaRPr>
          </a:p>
        </p:txBody>
      </p:sp>
      <p:sp>
        <p:nvSpPr>
          <p:cNvPr id="6147" name="Text Box 3"/>
          <p:cNvSpPr txBox="1">
            <a:spLocks noChangeArrowheads="1"/>
          </p:cNvSpPr>
          <p:nvPr/>
        </p:nvSpPr>
        <p:spPr bwMode="auto">
          <a:xfrm>
            <a:off x="2438400" y="762000"/>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3600" b="1">
                <a:solidFill>
                  <a:srgbClr val="F60219"/>
                </a:solidFill>
                <a:latin typeface="Tahoma" pitchFamily="34" charset="0"/>
                <a:cs typeface="Times New Roman" pitchFamily="18" charset="0"/>
              </a:rPr>
              <a:t>Febrile Phase</a:t>
            </a:r>
            <a:r>
              <a:rPr lang="en-US" sz="3200" b="1">
                <a:solidFill>
                  <a:srgbClr val="F60219"/>
                </a:solidFill>
                <a:latin typeface="Tahoma" pitchFamily="34" charset="0"/>
              </a:rPr>
              <a:t> </a:t>
            </a:r>
          </a:p>
        </p:txBody>
      </p:sp>
      <p:sp>
        <p:nvSpPr>
          <p:cNvPr id="6149" name="Text Box 5"/>
          <p:cNvSpPr txBox="1">
            <a:spLocks noChangeArrowheads="1"/>
          </p:cNvSpPr>
          <p:nvPr/>
        </p:nvSpPr>
        <p:spPr bwMode="auto">
          <a:xfrm>
            <a:off x="609600" y="175260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b="1">
                <a:solidFill>
                  <a:srgbClr val="FFFF00"/>
                </a:solidFill>
                <a:latin typeface="Tahoma" pitchFamily="34" charset="0"/>
                <a:cs typeface="Times New Roman" pitchFamily="18" charset="0"/>
              </a:rPr>
              <a:t>Treatment is symptomatic and supportive</a:t>
            </a:r>
            <a:endParaRPr lang="en-US" sz="2800" b="1">
              <a:solidFill>
                <a:srgbClr val="FFFF00"/>
              </a:solidFill>
              <a:latin typeface="Tahoma" pitchFamily="34" charset="0"/>
            </a:endParaRPr>
          </a:p>
        </p:txBody>
      </p:sp>
      <p:sp>
        <p:nvSpPr>
          <p:cNvPr id="6150" name="Text Box 6"/>
          <p:cNvSpPr txBox="1">
            <a:spLocks noChangeArrowheads="1"/>
          </p:cNvSpPr>
          <p:nvPr/>
        </p:nvSpPr>
        <p:spPr bwMode="auto">
          <a:xfrm>
            <a:off x="1160585" y="2961249"/>
            <a:ext cx="74676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FontTx/>
              <a:buBlip>
                <a:blip r:embed="rId2"/>
              </a:buBlip>
            </a:pPr>
            <a:r>
              <a:rPr lang="en-US" sz="2400" dirty="0">
                <a:solidFill>
                  <a:srgbClr val="3366FF"/>
                </a:solidFill>
                <a:latin typeface="Tahoma" pitchFamily="34" charset="0"/>
              </a:rPr>
              <a:t> </a:t>
            </a:r>
            <a:r>
              <a:rPr lang="en-US" sz="2400" b="1" dirty="0">
                <a:latin typeface="Tahoma" pitchFamily="34" charset="0"/>
              </a:rPr>
              <a:t>Rest </a:t>
            </a:r>
          </a:p>
          <a:p>
            <a:pPr>
              <a:spcBef>
                <a:spcPct val="50000"/>
              </a:spcBef>
              <a:buFontTx/>
              <a:buBlip>
                <a:blip r:embed="rId2"/>
              </a:buBlip>
            </a:pPr>
            <a:r>
              <a:rPr lang="en-US" sz="2400" b="1" dirty="0">
                <a:latin typeface="Tahoma" pitchFamily="34" charset="0"/>
              </a:rPr>
              <a:t> </a:t>
            </a:r>
            <a:r>
              <a:rPr lang="en-US" sz="2400" b="1" dirty="0" err="1">
                <a:latin typeface="Tahoma" pitchFamily="34" charset="0"/>
              </a:rPr>
              <a:t>Paracetamol</a:t>
            </a:r>
            <a:r>
              <a:rPr lang="en-US" sz="2400" b="1" dirty="0">
                <a:latin typeface="Tahoma" pitchFamily="34" charset="0"/>
              </a:rPr>
              <a:t> (not more than 4 times in 24 hours)</a:t>
            </a:r>
          </a:p>
          <a:p>
            <a:pPr>
              <a:spcBef>
                <a:spcPct val="50000"/>
              </a:spcBef>
              <a:buFontTx/>
              <a:buBlip>
                <a:blip r:embed="rId2"/>
              </a:buBlip>
            </a:pPr>
            <a:r>
              <a:rPr lang="en-US" sz="2400" b="1" dirty="0">
                <a:latin typeface="Tahoma" pitchFamily="34" charset="0"/>
              </a:rPr>
              <a:t> Do not give Aspirin or </a:t>
            </a:r>
            <a:r>
              <a:rPr lang="en-US" sz="2400" b="1" dirty="0" err="1">
                <a:latin typeface="Tahoma" pitchFamily="34" charset="0"/>
              </a:rPr>
              <a:t>Brufen</a:t>
            </a:r>
            <a:endParaRPr lang="en-US" sz="2400" b="1" dirty="0">
              <a:latin typeface="Tahoma" pitchFamily="34" charset="0"/>
            </a:endParaRPr>
          </a:p>
          <a:p>
            <a:pPr>
              <a:spcBef>
                <a:spcPct val="50000"/>
              </a:spcBef>
              <a:buFontTx/>
              <a:buBlip>
                <a:blip r:embed="rId2"/>
              </a:buBlip>
            </a:pPr>
            <a:r>
              <a:rPr lang="en-US" sz="2400" b="1" dirty="0">
                <a:latin typeface="Tahoma" pitchFamily="34" charset="0"/>
              </a:rPr>
              <a:t> Do not give any antibiotics</a:t>
            </a:r>
          </a:p>
          <a:p>
            <a:pPr>
              <a:spcBef>
                <a:spcPct val="50000"/>
              </a:spcBef>
              <a:buFontTx/>
              <a:buBlip>
                <a:blip r:embed="rId2"/>
              </a:buBlip>
            </a:pPr>
            <a:r>
              <a:rPr lang="en-US" sz="2400" b="1" dirty="0">
                <a:latin typeface="Tahoma" pitchFamily="34" charset="0"/>
              </a:rPr>
              <a:t> ORS- for moderate dehydration</a:t>
            </a:r>
          </a:p>
          <a:p>
            <a:pPr>
              <a:spcBef>
                <a:spcPct val="50000"/>
              </a:spcBef>
              <a:buFontTx/>
              <a:buBlip>
                <a:blip r:embed="rId2"/>
              </a:buBlip>
            </a:pPr>
            <a:r>
              <a:rPr lang="en-US" sz="2400" b="1" dirty="0">
                <a:latin typeface="Tahoma" pitchFamily="34" charset="0"/>
                <a:cs typeface="Times New Roman" pitchFamily="18" charset="0"/>
              </a:rPr>
              <a:t> Food should be according to appetite</a:t>
            </a:r>
            <a:r>
              <a:rPr lang="en-US" sz="2400" b="1" dirty="0">
                <a:latin typeface="Tahoma" pitchFamily="34" charset="0"/>
              </a:rPr>
              <a:t> </a:t>
            </a:r>
          </a:p>
        </p:txBody>
      </p:sp>
      <p:pic>
        <p:nvPicPr>
          <p:cNvPr id="6" name="Picture 5"/>
          <p:cNvPicPr>
            <a:picLocks noChangeArrowheads="1"/>
          </p:cNvPicPr>
          <p:nvPr/>
        </p:nvPicPr>
        <p:blipFill>
          <a:blip r:embed="rId3"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0"/>
            <a:ext cx="9144000"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3600" b="1">
                <a:solidFill>
                  <a:srgbClr val="3366FF"/>
                </a:solidFill>
                <a:latin typeface="Tahoma" pitchFamily="34" charset="0"/>
                <a:cs typeface="Times New Roman" pitchFamily="18" charset="0"/>
              </a:rPr>
              <a:t>MANAGEMENT OF DENGUE FEVER</a:t>
            </a:r>
            <a:endParaRPr lang="en-US" sz="3600">
              <a:solidFill>
                <a:srgbClr val="3366FF"/>
              </a:solidFill>
              <a:latin typeface="Tahoma" pitchFamily="34" charset="0"/>
            </a:endParaRPr>
          </a:p>
        </p:txBody>
      </p:sp>
      <p:sp>
        <p:nvSpPr>
          <p:cNvPr id="7171" name="Text Box 3"/>
          <p:cNvSpPr txBox="1">
            <a:spLocks noChangeArrowheads="1"/>
          </p:cNvSpPr>
          <p:nvPr/>
        </p:nvSpPr>
        <p:spPr bwMode="auto">
          <a:xfrm>
            <a:off x="1066800" y="654050"/>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3600" b="1">
                <a:solidFill>
                  <a:srgbClr val="F60219"/>
                </a:solidFill>
                <a:latin typeface="Tahoma" pitchFamily="34" charset="0"/>
                <a:cs typeface="Times New Roman" pitchFamily="18" charset="0"/>
              </a:rPr>
              <a:t>Afebrile Phase</a:t>
            </a:r>
            <a:endParaRPr lang="en-US" sz="3200" b="1">
              <a:solidFill>
                <a:srgbClr val="F60219"/>
              </a:solidFill>
              <a:latin typeface="Tahoma" pitchFamily="34" charset="0"/>
              <a:cs typeface="Times New Roman" pitchFamily="18" charset="0"/>
            </a:endParaRPr>
          </a:p>
        </p:txBody>
      </p:sp>
      <p:sp>
        <p:nvSpPr>
          <p:cNvPr id="7172" name="Text Box 4"/>
          <p:cNvSpPr txBox="1">
            <a:spLocks noChangeArrowheads="1"/>
          </p:cNvSpPr>
          <p:nvPr/>
        </p:nvSpPr>
        <p:spPr bwMode="auto">
          <a:xfrm>
            <a:off x="533400" y="2286000"/>
            <a:ext cx="81534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b="1">
                <a:latin typeface="Tahoma" pitchFamily="34" charset="0"/>
                <a:cs typeface="Times New Roman" pitchFamily="18" charset="0"/>
              </a:rPr>
              <a:t>Duration – 2 to 3 days after febrile stage</a:t>
            </a:r>
          </a:p>
          <a:p>
            <a:pPr>
              <a:spcBef>
                <a:spcPct val="50000"/>
              </a:spcBef>
            </a:pPr>
            <a:r>
              <a:rPr lang="en-US" sz="2800" b="1">
                <a:solidFill>
                  <a:srgbClr val="FFFF00"/>
                </a:solidFill>
                <a:latin typeface="Tahoma" pitchFamily="34" charset="0"/>
                <a:cs typeface="Times New Roman" pitchFamily="18" charset="0"/>
              </a:rPr>
              <a:t>MANAGEMENT</a:t>
            </a:r>
            <a:r>
              <a:rPr lang="en-US" sz="2800">
                <a:solidFill>
                  <a:srgbClr val="FFFF00"/>
                </a:solidFill>
                <a:latin typeface="Tahoma" pitchFamily="34" charset="0"/>
              </a:rPr>
              <a:t> </a:t>
            </a:r>
          </a:p>
        </p:txBody>
      </p:sp>
      <p:sp>
        <p:nvSpPr>
          <p:cNvPr id="7173" name="Text Box 5"/>
          <p:cNvSpPr txBox="1">
            <a:spLocks noChangeArrowheads="1"/>
          </p:cNvSpPr>
          <p:nvPr/>
        </p:nvSpPr>
        <p:spPr bwMode="auto">
          <a:xfrm>
            <a:off x="762000" y="3446463"/>
            <a:ext cx="830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spcBef>
                <a:spcPct val="50000"/>
              </a:spcBef>
              <a:buFont typeface="Arial" pitchFamily="34" charset="0"/>
              <a:buChar char="•"/>
            </a:pPr>
            <a:r>
              <a:rPr lang="en-US" sz="2400" b="1" dirty="0" smtClean="0">
                <a:latin typeface="Tahoma" pitchFamily="34" charset="0"/>
              </a:rPr>
              <a:t>Bed rest</a:t>
            </a:r>
            <a:endParaRPr lang="en-US" sz="2400" b="1" dirty="0" smtClean="0">
              <a:latin typeface="Tahoma" pitchFamily="34" charset="0"/>
            </a:endParaRPr>
          </a:p>
          <a:p>
            <a:pPr marL="342900" indent="-342900">
              <a:spcBef>
                <a:spcPct val="50000"/>
              </a:spcBef>
              <a:buFont typeface="Arial" pitchFamily="34" charset="0"/>
              <a:buChar char="•"/>
            </a:pPr>
            <a:r>
              <a:rPr lang="en-US" sz="2400" b="1" dirty="0" smtClean="0">
                <a:latin typeface="Tahoma" pitchFamily="34" charset="0"/>
              </a:rPr>
              <a:t>Check </a:t>
            </a:r>
            <a:r>
              <a:rPr lang="en-US" sz="2400" b="1" dirty="0">
                <a:latin typeface="Tahoma" pitchFamily="34" charset="0"/>
              </a:rPr>
              <a:t>platelet / </a:t>
            </a:r>
            <a:r>
              <a:rPr lang="en-US" sz="2400" b="1" dirty="0" err="1" smtClean="0">
                <a:latin typeface="Tahoma" pitchFamily="34" charset="0"/>
              </a:rPr>
              <a:t>haematocrit</a:t>
            </a:r>
            <a:endParaRPr lang="en-US" sz="2400" b="1" dirty="0" smtClean="0">
              <a:latin typeface="Tahoma" pitchFamily="34" charset="0"/>
            </a:endParaRPr>
          </a:p>
          <a:p>
            <a:pPr marL="342900" indent="-342900">
              <a:spcBef>
                <a:spcPct val="50000"/>
              </a:spcBef>
              <a:buFont typeface="Arial" pitchFamily="34" charset="0"/>
              <a:buChar char="•"/>
            </a:pPr>
            <a:r>
              <a:rPr lang="en-US" sz="2400" b="1" dirty="0" smtClean="0">
                <a:latin typeface="Tahoma" pitchFamily="34" charset="0"/>
                <a:cs typeface="Times New Roman" pitchFamily="18" charset="0"/>
              </a:rPr>
              <a:t>Oral fluids</a:t>
            </a:r>
            <a:endParaRPr lang="en-US" sz="2400" b="1" dirty="0">
              <a:solidFill>
                <a:schemeClr val="bg1"/>
              </a:solidFill>
              <a:latin typeface="Tahoma" pitchFamily="34" charset="0"/>
            </a:endParaRPr>
          </a:p>
        </p:txBody>
      </p:sp>
      <p:sp>
        <p:nvSpPr>
          <p:cNvPr id="7174" name="Text Box 6"/>
          <p:cNvSpPr txBox="1">
            <a:spLocks noChangeArrowheads="1"/>
          </p:cNvSpPr>
          <p:nvPr/>
        </p:nvSpPr>
        <p:spPr bwMode="auto">
          <a:xfrm>
            <a:off x="609600" y="1219200"/>
            <a:ext cx="815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b="1">
                <a:latin typeface="Tahoma" pitchFamily="34" charset="0"/>
                <a:cs typeface="Times New Roman" pitchFamily="18" charset="0"/>
              </a:rPr>
              <a:t>It is transient period from where recovery starts</a:t>
            </a:r>
            <a:endParaRPr lang="en-US" sz="2800">
              <a:latin typeface="Tahoma" pitchFamily="34" charset="0"/>
            </a:endParaRPr>
          </a:p>
        </p:txBody>
      </p:sp>
      <p:pic>
        <p:nvPicPr>
          <p:cNvPr id="7" name="Picture 5"/>
          <p:cNvPicPr>
            <a:picLocks noChangeArrowheads="1"/>
          </p:cNvPicPr>
          <p:nvPr/>
        </p:nvPicPr>
        <p:blipFill>
          <a:blip r:embed="rId2"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extBox 1"/>
          <p:cNvSpPr txBox="1"/>
          <p:nvPr/>
        </p:nvSpPr>
        <p:spPr>
          <a:xfrm>
            <a:off x="1219200" y="5299981"/>
            <a:ext cx="6781800" cy="1384995"/>
          </a:xfrm>
          <a:prstGeom prst="rect">
            <a:avLst/>
          </a:prstGeom>
          <a:noFill/>
        </p:spPr>
        <p:txBody>
          <a:bodyPr wrap="square" rtlCol="0">
            <a:spAutoFit/>
          </a:bodyPr>
          <a:lstStyle/>
          <a:p>
            <a:r>
              <a:rPr lang="en-US" sz="2800" b="1" dirty="0" smtClean="0">
                <a:solidFill>
                  <a:srgbClr val="FFFF00"/>
                </a:solidFill>
                <a:latin typeface="+mn-lt"/>
              </a:rPr>
              <a:t>* Patient is advised to inform Platelet count and </a:t>
            </a:r>
            <a:r>
              <a:rPr lang="en-US" sz="2800" b="1" dirty="0" err="1" smtClean="0">
                <a:solidFill>
                  <a:srgbClr val="FFFF00"/>
                </a:solidFill>
                <a:latin typeface="+mn-lt"/>
              </a:rPr>
              <a:t>Hct</a:t>
            </a:r>
            <a:r>
              <a:rPr lang="en-US" sz="2800" b="1" dirty="0" smtClean="0">
                <a:solidFill>
                  <a:srgbClr val="FFFF00"/>
                </a:solidFill>
                <a:latin typeface="+mn-lt"/>
              </a:rPr>
              <a:t> report to Physician through SMS.</a:t>
            </a:r>
            <a:endParaRPr lang="en-US" sz="2800" b="1" dirty="0">
              <a:solidFill>
                <a:srgbClr val="FFFF00"/>
              </a:solidFill>
              <a:latin typeface="+mn-lt"/>
            </a:endParaRP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85800" y="381000"/>
            <a:ext cx="7848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chemeClr val="bg1"/>
                </a:solidFill>
                <a:latin typeface="Tahoma" pitchFamily="34" charset="0"/>
                <a:cs typeface="Times New Roman" pitchFamily="18" charset="0"/>
              </a:rPr>
              <a:t>All patients should be observed carefully after febrile phase </a:t>
            </a:r>
            <a:r>
              <a:rPr lang="en-US" sz="3200" b="1" i="1">
                <a:solidFill>
                  <a:srgbClr val="F60219"/>
                </a:solidFill>
                <a:latin typeface="Tahoma" pitchFamily="34" charset="0"/>
                <a:cs typeface="Times New Roman" pitchFamily="18" charset="0"/>
              </a:rPr>
              <a:t>for at least 3 days</a:t>
            </a:r>
          </a:p>
        </p:txBody>
      </p:sp>
      <p:sp>
        <p:nvSpPr>
          <p:cNvPr id="10243" name="Text Box 3"/>
          <p:cNvSpPr txBox="1">
            <a:spLocks noChangeArrowheads="1"/>
          </p:cNvSpPr>
          <p:nvPr/>
        </p:nvSpPr>
        <p:spPr bwMode="auto">
          <a:xfrm>
            <a:off x="684213" y="1905000"/>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dirty="0">
                <a:solidFill>
                  <a:schemeClr val="bg1"/>
                </a:solidFill>
                <a:latin typeface="Tahoma" pitchFamily="34" charset="0"/>
                <a:cs typeface="Times New Roman" pitchFamily="18" charset="0"/>
              </a:rPr>
              <a:t>Patients and </a:t>
            </a:r>
            <a:r>
              <a:rPr lang="en-US" sz="3200" b="1" dirty="0" smtClean="0">
                <a:solidFill>
                  <a:schemeClr val="bg1"/>
                </a:solidFill>
                <a:latin typeface="Tahoma" pitchFamily="34" charset="0"/>
                <a:cs typeface="Times New Roman" pitchFamily="18" charset="0"/>
              </a:rPr>
              <a:t>attendant </a:t>
            </a:r>
            <a:r>
              <a:rPr lang="en-US" sz="3200" b="1" dirty="0">
                <a:solidFill>
                  <a:schemeClr val="bg1"/>
                </a:solidFill>
                <a:latin typeface="Tahoma" pitchFamily="34" charset="0"/>
                <a:cs typeface="Times New Roman" pitchFamily="18" charset="0"/>
              </a:rPr>
              <a:t>should be informed about following danger signs</a:t>
            </a:r>
          </a:p>
        </p:txBody>
      </p:sp>
      <p:sp>
        <p:nvSpPr>
          <p:cNvPr id="10244" name="Text Box 4"/>
          <p:cNvSpPr txBox="1">
            <a:spLocks noChangeArrowheads="1"/>
          </p:cNvSpPr>
          <p:nvPr/>
        </p:nvSpPr>
        <p:spPr bwMode="auto">
          <a:xfrm>
            <a:off x="609600" y="3240088"/>
            <a:ext cx="51816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FontTx/>
              <a:buBlip>
                <a:blip r:embed="rId2"/>
              </a:buBlip>
            </a:pPr>
            <a:r>
              <a:rPr lang="en-US" b="1">
                <a:solidFill>
                  <a:srgbClr val="F60219"/>
                </a:solidFill>
                <a:latin typeface="Tahoma" pitchFamily="34" charset="0"/>
              </a:rPr>
              <a:t>  </a:t>
            </a:r>
            <a:r>
              <a:rPr lang="en-US" b="1">
                <a:solidFill>
                  <a:srgbClr val="FFFF00"/>
                </a:solidFill>
                <a:latin typeface="Tahoma" pitchFamily="34" charset="0"/>
              </a:rPr>
              <a:t>Abdominal pain</a:t>
            </a:r>
          </a:p>
          <a:p>
            <a:pPr>
              <a:spcBef>
                <a:spcPct val="50000"/>
              </a:spcBef>
              <a:buFontTx/>
              <a:buBlip>
                <a:blip r:embed="rId2"/>
              </a:buBlip>
            </a:pPr>
            <a:r>
              <a:rPr lang="en-US" b="1">
                <a:solidFill>
                  <a:srgbClr val="FFFF00"/>
                </a:solidFill>
                <a:latin typeface="Tahoma" pitchFamily="34" charset="0"/>
              </a:rPr>
              <a:t>  Passage of black stools</a:t>
            </a:r>
          </a:p>
          <a:p>
            <a:pPr>
              <a:spcBef>
                <a:spcPct val="50000"/>
              </a:spcBef>
              <a:buFontTx/>
              <a:buBlip>
                <a:blip r:embed="rId2"/>
              </a:buBlip>
            </a:pPr>
            <a:r>
              <a:rPr lang="en-US" b="1">
                <a:solidFill>
                  <a:srgbClr val="FFFF00"/>
                </a:solidFill>
                <a:latin typeface="Tahoma" pitchFamily="34" charset="0"/>
              </a:rPr>
              <a:t>  Bleeding into the skin</a:t>
            </a:r>
          </a:p>
          <a:p>
            <a:pPr>
              <a:spcBef>
                <a:spcPct val="50000"/>
              </a:spcBef>
              <a:buFontTx/>
              <a:buBlip>
                <a:blip r:embed="rId2"/>
              </a:buBlip>
            </a:pPr>
            <a:r>
              <a:rPr lang="en-US" b="1">
                <a:solidFill>
                  <a:srgbClr val="FFFF00"/>
                </a:solidFill>
                <a:latin typeface="Tahoma" pitchFamily="34" charset="0"/>
              </a:rPr>
              <a:t>  Bleeding from the nose and                        </a:t>
            </a:r>
            <a:r>
              <a:rPr lang="en-US" b="1">
                <a:solidFill>
                  <a:schemeClr val="accent2"/>
                </a:solidFill>
                <a:latin typeface="Tahoma" pitchFamily="34" charset="0"/>
              </a:rPr>
              <a:t>  ….</a:t>
            </a:r>
            <a:r>
              <a:rPr lang="en-US" b="1">
                <a:solidFill>
                  <a:srgbClr val="FFFF00"/>
                </a:solidFill>
                <a:latin typeface="Tahoma" pitchFamily="34" charset="0"/>
              </a:rPr>
              <a:t>gums</a:t>
            </a:r>
          </a:p>
        </p:txBody>
      </p:sp>
      <p:sp>
        <p:nvSpPr>
          <p:cNvPr id="10246" name="Text Box 6"/>
          <p:cNvSpPr txBox="1">
            <a:spLocks noChangeArrowheads="1"/>
          </p:cNvSpPr>
          <p:nvPr/>
        </p:nvSpPr>
        <p:spPr bwMode="auto">
          <a:xfrm>
            <a:off x="5486400" y="3240088"/>
            <a:ext cx="33528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FontTx/>
              <a:buBlip>
                <a:blip r:embed="rId2"/>
              </a:buBlip>
            </a:pPr>
            <a:r>
              <a:rPr lang="en-US" b="1">
                <a:solidFill>
                  <a:srgbClr val="FFFF00"/>
                </a:solidFill>
                <a:latin typeface="Tahoma" pitchFamily="34" charset="0"/>
              </a:rPr>
              <a:t>  Sweating</a:t>
            </a:r>
          </a:p>
          <a:p>
            <a:pPr>
              <a:spcBef>
                <a:spcPct val="50000"/>
              </a:spcBef>
              <a:buFontTx/>
              <a:buBlip>
                <a:blip r:embed="rId2"/>
              </a:buBlip>
            </a:pPr>
            <a:r>
              <a:rPr lang="en-US" b="1">
                <a:solidFill>
                  <a:srgbClr val="FFFF00"/>
                </a:solidFill>
                <a:latin typeface="Tahoma" pitchFamily="34" charset="0"/>
              </a:rPr>
              <a:t>  Cold skin</a:t>
            </a:r>
            <a:r>
              <a:rPr lang="en-US" b="1">
                <a:solidFill>
                  <a:srgbClr val="F60219"/>
                </a:solidFill>
                <a:latin typeface="Tahoma" pitchFamily="34" charset="0"/>
              </a:rPr>
              <a:t>  </a:t>
            </a:r>
          </a:p>
          <a:p>
            <a:pPr>
              <a:spcBef>
                <a:spcPct val="50000"/>
              </a:spcBef>
              <a:buFontTx/>
              <a:buBlip>
                <a:blip r:embed="rId2"/>
              </a:buBlip>
            </a:pPr>
            <a:r>
              <a:rPr lang="en-US" b="1">
                <a:solidFill>
                  <a:srgbClr val="FFFF00"/>
                </a:solidFill>
                <a:latin typeface="Tahoma" pitchFamily="34" charset="0"/>
              </a:rPr>
              <a:t>  Sub conjunctival                    </a:t>
            </a:r>
            <a:r>
              <a:rPr lang="en-US" b="1">
                <a:solidFill>
                  <a:schemeClr val="tx2"/>
                </a:solidFill>
                <a:latin typeface="Tahoma" pitchFamily="34" charset="0"/>
              </a:rPr>
              <a:t> ….</a:t>
            </a:r>
            <a:r>
              <a:rPr lang="en-US" b="1">
                <a:solidFill>
                  <a:srgbClr val="FFFF00"/>
                </a:solidFill>
                <a:latin typeface="Tahoma" pitchFamily="34" charset="0"/>
              </a:rPr>
              <a:t>haemorrhage</a:t>
            </a:r>
          </a:p>
          <a:p>
            <a:pPr>
              <a:spcBef>
                <a:spcPct val="50000"/>
              </a:spcBef>
            </a:pPr>
            <a:endParaRPr lang="en-US" b="1">
              <a:solidFill>
                <a:srgbClr val="FFFF00"/>
              </a:solidFill>
              <a:latin typeface="Tahoma" pitchFamily="34" charset="0"/>
            </a:endParaRPr>
          </a:p>
        </p:txBody>
      </p:sp>
      <p:pic>
        <p:nvPicPr>
          <p:cNvPr id="6" name="Picture 5"/>
          <p:cNvPicPr>
            <a:picLocks noChangeArrowheads="1"/>
          </p:cNvPicPr>
          <p:nvPr/>
        </p:nvPicPr>
        <p:blipFill>
          <a:blip r:embed="rId3"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62000" y="1295400"/>
            <a:ext cx="7696200" cy="4203700"/>
          </a:xfrm>
          <a:prstGeom prst="rect">
            <a:avLst/>
          </a:prstGeom>
          <a:noFill/>
          <a:ln w="9525">
            <a:noFill/>
            <a:miter lim="800000"/>
            <a:headEnd/>
            <a:tailEnd/>
          </a:ln>
          <a:effectLst/>
        </p:spPr>
        <p:txBody>
          <a:bodyPr>
            <a:spAutoFit/>
          </a:bodyPr>
          <a:lstStyle/>
          <a:p>
            <a:pPr algn="ctr">
              <a:spcBef>
                <a:spcPct val="50000"/>
              </a:spcBef>
              <a:defRPr/>
            </a:pPr>
            <a:r>
              <a:rPr lang="en-US" sz="5400">
                <a:solidFill>
                  <a:srgbClr val="FFFF00"/>
                </a:solidFill>
                <a:effectLst>
                  <a:outerShdw blurRad="38100" dist="38100" dir="2700000" algn="tl">
                    <a:srgbClr val="000000"/>
                  </a:outerShdw>
                </a:effectLst>
                <a:latin typeface="Tahoma" pitchFamily="34" charset="0"/>
                <a:cs typeface="Times New Roman" pitchFamily="18" charset="0"/>
              </a:rPr>
              <a:t>IF ANY OF THESE SIGNS IS NOTICED THE PATIENT SHOULD BE TAKEN TO THE </a:t>
            </a:r>
            <a:r>
              <a:rPr lang="en-US" sz="5400" b="1">
                <a:solidFill>
                  <a:srgbClr val="F60219"/>
                </a:solidFill>
                <a:effectLst>
                  <a:outerShdw blurRad="38100" dist="38100" dir="2700000" algn="tl">
                    <a:srgbClr val="000000"/>
                  </a:outerShdw>
                </a:effectLst>
                <a:latin typeface="Tahoma" pitchFamily="34" charset="0"/>
                <a:cs typeface="Times New Roman" pitchFamily="18" charset="0"/>
              </a:rPr>
              <a:t>HOSPITAL</a:t>
            </a:r>
            <a:r>
              <a:rPr lang="en-US">
                <a:solidFill>
                  <a:srgbClr val="F60219"/>
                </a:solidFill>
                <a:effectLst>
                  <a:outerShdw blurRad="38100" dist="38100" dir="2700000" algn="tl">
                    <a:srgbClr val="000000"/>
                  </a:outerShdw>
                </a:effectLst>
                <a:latin typeface="Tahoma" pitchFamily="34" charset="0"/>
              </a:rPr>
              <a:t> </a:t>
            </a:r>
          </a:p>
        </p:txBody>
      </p:sp>
      <p:pic>
        <p:nvPicPr>
          <p:cNvPr id="3" name="Picture 5"/>
          <p:cNvPicPr>
            <a:picLocks noChangeArrowheads="1"/>
          </p:cNvPicPr>
          <p:nvPr/>
        </p:nvPicPr>
        <p:blipFill>
          <a:blip r:embed="rId2"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0" y="0"/>
            <a:ext cx="9144000"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3600" b="1">
                <a:solidFill>
                  <a:srgbClr val="3366FF"/>
                </a:solidFill>
                <a:latin typeface="Tahoma" pitchFamily="34" charset="0"/>
                <a:cs typeface="Times New Roman" pitchFamily="18" charset="0"/>
              </a:rPr>
              <a:t>MANAGEMENT OF DENGUE FEVER</a:t>
            </a:r>
            <a:endParaRPr lang="en-US" sz="3600">
              <a:solidFill>
                <a:srgbClr val="3366FF"/>
              </a:solidFill>
              <a:latin typeface="Tahoma" pitchFamily="34" charset="0"/>
            </a:endParaRPr>
          </a:p>
        </p:txBody>
      </p:sp>
      <p:sp>
        <p:nvSpPr>
          <p:cNvPr id="9220" name="Text Box 4"/>
          <p:cNvSpPr txBox="1">
            <a:spLocks noChangeArrowheads="1"/>
          </p:cNvSpPr>
          <p:nvPr/>
        </p:nvSpPr>
        <p:spPr bwMode="auto">
          <a:xfrm>
            <a:off x="1066800" y="654050"/>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3600" b="1">
                <a:solidFill>
                  <a:srgbClr val="F60219"/>
                </a:solidFill>
                <a:latin typeface="Tahoma" pitchFamily="34" charset="0"/>
                <a:cs typeface="Times New Roman" pitchFamily="18" charset="0"/>
              </a:rPr>
              <a:t>Convalescence Phase</a:t>
            </a:r>
          </a:p>
        </p:txBody>
      </p:sp>
      <p:sp>
        <p:nvSpPr>
          <p:cNvPr id="9221" name="Text Box 5"/>
          <p:cNvSpPr txBox="1">
            <a:spLocks noChangeArrowheads="1"/>
          </p:cNvSpPr>
          <p:nvPr/>
        </p:nvSpPr>
        <p:spPr bwMode="auto">
          <a:xfrm>
            <a:off x="611188" y="1447800"/>
            <a:ext cx="815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sz="2800">
              <a:solidFill>
                <a:schemeClr val="bg1"/>
              </a:solidFill>
            </a:endParaRPr>
          </a:p>
        </p:txBody>
      </p:sp>
      <p:sp>
        <p:nvSpPr>
          <p:cNvPr id="9222" name="Text Box 6"/>
          <p:cNvSpPr txBox="1">
            <a:spLocks noChangeArrowheads="1"/>
          </p:cNvSpPr>
          <p:nvPr/>
        </p:nvSpPr>
        <p:spPr bwMode="auto">
          <a:xfrm>
            <a:off x="763588" y="1600200"/>
            <a:ext cx="81534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b="1">
                <a:latin typeface="Tahoma" pitchFamily="34" charset="0"/>
                <a:cs typeface="Times New Roman" pitchFamily="18" charset="0"/>
              </a:rPr>
              <a:t>Duration 7-10 days after critical phase</a:t>
            </a:r>
            <a:r>
              <a:rPr lang="en-US" sz="2800">
                <a:solidFill>
                  <a:schemeClr val="bg1"/>
                </a:solidFill>
                <a:latin typeface="Tahoma" pitchFamily="34" charset="0"/>
              </a:rPr>
              <a:t> </a:t>
            </a:r>
          </a:p>
          <a:p>
            <a:pPr>
              <a:spcBef>
                <a:spcPct val="50000"/>
              </a:spcBef>
            </a:pPr>
            <a:r>
              <a:rPr lang="en-US" sz="2800" b="1">
                <a:solidFill>
                  <a:srgbClr val="FFFF00"/>
                </a:solidFill>
                <a:latin typeface="Tahoma" pitchFamily="34" charset="0"/>
              </a:rPr>
              <a:t>MANAGEMENT</a:t>
            </a:r>
          </a:p>
        </p:txBody>
      </p:sp>
      <p:sp>
        <p:nvSpPr>
          <p:cNvPr id="9223" name="Text Box 7"/>
          <p:cNvSpPr txBox="1">
            <a:spLocks noChangeArrowheads="1"/>
          </p:cNvSpPr>
          <p:nvPr/>
        </p:nvSpPr>
        <p:spPr bwMode="auto">
          <a:xfrm>
            <a:off x="1066800" y="2968625"/>
            <a:ext cx="6400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FontTx/>
              <a:buBlip>
                <a:blip r:embed="rId2"/>
              </a:buBlip>
            </a:pPr>
            <a:r>
              <a:rPr lang="en-US" sz="2800" b="1" dirty="0">
                <a:solidFill>
                  <a:schemeClr val="bg1"/>
                </a:solidFill>
                <a:latin typeface="Tahoma" pitchFamily="34" charset="0"/>
              </a:rPr>
              <a:t>   </a:t>
            </a:r>
            <a:r>
              <a:rPr lang="en-US" sz="2800" b="1" dirty="0" smtClean="0">
                <a:latin typeface="Tahoma" pitchFamily="34" charset="0"/>
              </a:rPr>
              <a:t>No </a:t>
            </a:r>
            <a:r>
              <a:rPr lang="en-US" sz="2800" b="1" dirty="0">
                <a:latin typeface="Tahoma" pitchFamily="34" charset="0"/>
              </a:rPr>
              <a:t>special advice</a:t>
            </a:r>
          </a:p>
          <a:p>
            <a:pPr>
              <a:spcBef>
                <a:spcPct val="50000"/>
              </a:spcBef>
              <a:buFontTx/>
              <a:buBlip>
                <a:blip r:embed="rId2"/>
              </a:buBlip>
            </a:pPr>
            <a:r>
              <a:rPr lang="en-US" sz="2800" b="1" dirty="0">
                <a:latin typeface="Tahoma" pitchFamily="34" charset="0"/>
              </a:rPr>
              <a:t>   No restriction </a:t>
            </a:r>
          </a:p>
          <a:p>
            <a:pPr>
              <a:spcBef>
                <a:spcPct val="50000"/>
              </a:spcBef>
              <a:buFontTx/>
              <a:buBlip>
                <a:blip r:embed="rId2"/>
              </a:buBlip>
            </a:pPr>
            <a:r>
              <a:rPr lang="en-US" sz="2800" b="1" dirty="0">
                <a:latin typeface="Tahoma" pitchFamily="34" charset="0"/>
                <a:cs typeface="Times New Roman" pitchFamily="18" charset="0"/>
              </a:rPr>
              <a:t>   Normal diet</a:t>
            </a:r>
            <a:r>
              <a:rPr lang="en-US" sz="2800" b="1" dirty="0">
                <a:latin typeface="Tahoma" pitchFamily="34" charset="0"/>
              </a:rPr>
              <a:t> </a:t>
            </a:r>
          </a:p>
        </p:txBody>
      </p:sp>
      <p:pic>
        <p:nvPicPr>
          <p:cNvPr id="7" name="Picture 5"/>
          <p:cNvPicPr>
            <a:picLocks noChangeArrowheads="1"/>
          </p:cNvPicPr>
          <p:nvPr/>
        </p:nvPicPr>
        <p:blipFill>
          <a:blip r:embed="rId3" cstate="print">
            <a:extLst>
              <a:ext uri="{28A0092B-C50C-407E-A947-70E740481C1C}">
                <a14:useLocalDpi xmlns:a14="http://schemas.microsoft.com/office/drawing/2010/main" val="0"/>
              </a:ext>
            </a:extLst>
          </a:blip>
          <a:srcRect l="23253" t="21109" r="3433" b="14098"/>
          <a:stretch>
            <a:fillRect/>
          </a:stretch>
        </p:blipFill>
        <p:spPr bwMode="auto">
          <a:xfrm>
            <a:off x="-17585" y="6172201"/>
            <a:ext cx="1236785" cy="6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Soaring">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1284</TotalTime>
  <Words>1105</Words>
  <Application>Microsoft Office PowerPoint</Application>
  <PresentationFormat>On-screen Show (4:3)</PresentationFormat>
  <Paragraphs>154</Paragraphs>
  <Slides>25</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Times New Roman</vt:lpstr>
      <vt:lpstr>Wingdings</vt:lpstr>
      <vt:lpstr>Tahoma</vt:lpstr>
      <vt:lpstr>Arial Narrow</vt:lpstr>
      <vt:lpstr>Symbol</vt:lpstr>
      <vt:lpstr>Monotype Sorts</vt:lpstr>
      <vt:lpstr>Angsana New</vt:lpstr>
      <vt:lpstr>Gill Sans MT</vt:lpstr>
      <vt:lpstr>Soaring</vt:lpstr>
      <vt:lpstr> Management of Dengue in Bangladesh Perspective </vt:lpstr>
      <vt:lpstr>Dengue Management at Different Level</vt:lpstr>
      <vt:lpstr>Dengue Management at Different 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Raju.computer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Masud Rana Badal</dc:creator>
  <cp:lastModifiedBy>Prof. Tarik</cp:lastModifiedBy>
  <cp:revision>366</cp:revision>
  <cp:lastPrinted>1601-01-01T00:00:00Z</cp:lastPrinted>
  <dcterms:created xsi:type="dcterms:W3CDTF">2004-10-08T21:20:54Z</dcterms:created>
  <dcterms:modified xsi:type="dcterms:W3CDTF">2013-08-08T07:17:37Z</dcterms:modified>
</cp:coreProperties>
</file>